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5"/>
  </p:sldMasterIdLst>
  <p:notesMasterIdLst>
    <p:notesMasterId r:id="rId27"/>
  </p:notesMasterIdLst>
  <p:handoutMasterIdLst>
    <p:handoutMasterId r:id="rId28"/>
  </p:handoutMasterIdLst>
  <p:sldIdLst>
    <p:sldId id="6208" r:id="rId6"/>
    <p:sldId id="257" r:id="rId7"/>
    <p:sldId id="362" r:id="rId8"/>
    <p:sldId id="357" r:id="rId9"/>
    <p:sldId id="360" r:id="rId10"/>
    <p:sldId id="363" r:id="rId11"/>
    <p:sldId id="361" r:id="rId12"/>
    <p:sldId id="6209" r:id="rId13"/>
    <p:sldId id="6210" r:id="rId14"/>
    <p:sldId id="367" r:id="rId15"/>
    <p:sldId id="368" r:id="rId16"/>
    <p:sldId id="355" r:id="rId17"/>
    <p:sldId id="366" r:id="rId18"/>
    <p:sldId id="356" r:id="rId19"/>
    <p:sldId id="358" r:id="rId20"/>
    <p:sldId id="6212" r:id="rId21"/>
    <p:sldId id="6213" r:id="rId22"/>
    <p:sldId id="353" r:id="rId23"/>
    <p:sldId id="373" r:id="rId24"/>
    <p:sldId id="371" r:id="rId25"/>
    <p:sldId id="372"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8624B1F-A5FC-4B42-893E-3D3A8EA555AE}">
          <p14:sldIdLst>
            <p14:sldId id="6208"/>
            <p14:sldId id="257"/>
            <p14:sldId id="362"/>
            <p14:sldId id="357"/>
            <p14:sldId id="360"/>
            <p14:sldId id="363"/>
            <p14:sldId id="361"/>
            <p14:sldId id="6209"/>
            <p14:sldId id="6210"/>
            <p14:sldId id="367"/>
            <p14:sldId id="368"/>
            <p14:sldId id="355"/>
            <p14:sldId id="366"/>
            <p14:sldId id="356"/>
            <p14:sldId id="358"/>
            <p14:sldId id="6212"/>
            <p14:sldId id="6213"/>
            <p14:sldId id="353"/>
            <p14:sldId id="373"/>
            <p14:sldId id="371"/>
            <p14:sldId id="3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n, Kenneth l OS2 CNRSW, N31 - Port Operation" initials="GKlOCN-PO" lastIdx="0" clrIdx="0"/>
  <p:cmAuthor id="2" name="Sapp, Randall V MAC CNRSW, N3AT" initials="SRVMCN" lastIdx="0" clrIdx="1">
    <p:extLst>
      <p:ext uri="{19B8F6BF-5375-455C-9EA6-DF929625EA0E}">
        <p15:presenceInfo xmlns:p15="http://schemas.microsoft.com/office/powerpoint/2012/main" userId="S-1-5-21-283434708-1855628083-519896044-2543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37CBFF"/>
    <a:srgbClr val="0099CC"/>
    <a:srgbClr val="0000FF"/>
    <a:srgbClr val="0033CC"/>
    <a:srgbClr val="E8710E"/>
    <a:srgbClr val="FF5050"/>
    <a:srgbClr val="FFECC5"/>
    <a:srgbClr val="FFE0A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86656" autoAdjust="0"/>
  </p:normalViewPr>
  <p:slideViewPr>
    <p:cSldViewPr snapToGrid="0">
      <p:cViewPr varScale="1">
        <p:scale>
          <a:sx n="69" d="100"/>
          <a:sy n="69" d="100"/>
        </p:scale>
        <p:origin x="1148" y="48"/>
      </p:cViewPr>
      <p:guideLst>
        <p:guide orient="horz" pos="2160"/>
        <p:guide pos="2880"/>
        <p:guide orient="horz" pos="226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40" d="100"/>
        <a:sy n="140" d="100"/>
      </p:scale>
      <p:origin x="0" y="-534"/>
    </p:cViewPr>
  </p:sorterViewPr>
  <p:notesViewPr>
    <p:cSldViewPr snapToGrid="0">
      <p:cViewPr varScale="1">
        <p:scale>
          <a:sx n="87" d="100"/>
          <a:sy n="87" d="100"/>
        </p:scale>
        <p:origin x="-369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33.svg"/><Relationship Id="rId2" Type="http://schemas.openxmlformats.org/officeDocument/2006/relationships/image" Target="../media/image23.svg"/><Relationship Id="rId16" Type="http://schemas.openxmlformats.org/officeDocument/2006/relationships/image" Target="../media/image37.svg"/><Relationship Id="rId1" Type="http://schemas.openxmlformats.org/officeDocument/2006/relationships/image" Target="../media/image21.png"/><Relationship Id="rId6" Type="http://schemas.openxmlformats.org/officeDocument/2006/relationships/image" Target="../media/image27.svg"/><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25.png"/><Relationship Id="rId1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33.svg"/><Relationship Id="rId2" Type="http://schemas.openxmlformats.org/officeDocument/2006/relationships/image" Target="../media/image23.svg"/><Relationship Id="rId16" Type="http://schemas.openxmlformats.org/officeDocument/2006/relationships/image" Target="../media/image37.svg"/><Relationship Id="rId1" Type="http://schemas.openxmlformats.org/officeDocument/2006/relationships/image" Target="../media/image21.png"/><Relationship Id="rId6" Type="http://schemas.openxmlformats.org/officeDocument/2006/relationships/image" Target="../media/image27.svg"/><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25.png"/><Relationship Id="rId1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6E526-8A48-46D2-BDB4-D2F98498590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0843E9A-698C-4BA5-9C66-299F9AFC214A}">
      <dgm:prSet/>
      <dgm:spPr/>
      <dgm:t>
        <a:bodyPr/>
        <a:lstStyle/>
        <a:p>
          <a:pPr>
            <a:lnSpc>
              <a:spcPct val="100000"/>
            </a:lnSpc>
          </a:pPr>
          <a:r>
            <a:rPr lang="en-US" b="1"/>
            <a:t>Priority groups </a:t>
          </a:r>
          <a:r>
            <a:rPr lang="en-US"/>
            <a:t>– Who are a priority for returning to work on-site? </a:t>
          </a:r>
          <a:endParaRPr lang="en-US" dirty="0"/>
        </a:p>
      </dgm:t>
    </dgm:pt>
    <dgm:pt modelId="{9B2E72F3-8CD2-4CE9-9397-2F4F6B618CD3}" type="parTrans" cxnId="{E39225FA-2A6C-4BD0-9128-18F43B601290}">
      <dgm:prSet/>
      <dgm:spPr/>
      <dgm:t>
        <a:bodyPr/>
        <a:lstStyle/>
        <a:p>
          <a:endParaRPr lang="en-US"/>
        </a:p>
      </dgm:t>
    </dgm:pt>
    <dgm:pt modelId="{EB530E2F-955C-4718-9B3F-41540CDB653F}" type="sibTrans" cxnId="{E39225FA-2A6C-4BD0-9128-18F43B601290}">
      <dgm:prSet/>
      <dgm:spPr/>
      <dgm:t>
        <a:bodyPr/>
        <a:lstStyle/>
        <a:p>
          <a:pPr>
            <a:lnSpc>
              <a:spcPct val="100000"/>
            </a:lnSpc>
          </a:pPr>
          <a:endParaRPr lang="en-US"/>
        </a:p>
      </dgm:t>
    </dgm:pt>
    <dgm:pt modelId="{464A381C-6F1B-4284-BD74-6BB263148F6A}">
      <dgm:prSet/>
      <dgm:spPr/>
      <dgm:t>
        <a:bodyPr/>
        <a:lstStyle/>
        <a:p>
          <a:pPr>
            <a:lnSpc>
              <a:spcPct val="100000"/>
            </a:lnSpc>
          </a:pPr>
          <a:r>
            <a:rPr lang="en-US" b="1"/>
            <a:t>Scheduling</a:t>
          </a:r>
          <a:r>
            <a:rPr lang="en-US"/>
            <a:t> – How do we group teams to be in the same physical space?</a:t>
          </a:r>
          <a:endParaRPr lang="en-US" dirty="0"/>
        </a:p>
      </dgm:t>
    </dgm:pt>
    <dgm:pt modelId="{B0B8C28E-02E8-4DC7-9ADE-7B5D73F1CEFF}" type="parTrans" cxnId="{AC5939BD-FA80-4E0E-983A-1E85CB553F49}">
      <dgm:prSet/>
      <dgm:spPr/>
      <dgm:t>
        <a:bodyPr/>
        <a:lstStyle/>
        <a:p>
          <a:endParaRPr lang="en-US"/>
        </a:p>
      </dgm:t>
    </dgm:pt>
    <dgm:pt modelId="{7C43CA56-D166-4B6C-A0D9-2FBCBC0F2967}" type="sibTrans" cxnId="{AC5939BD-FA80-4E0E-983A-1E85CB553F49}">
      <dgm:prSet/>
      <dgm:spPr/>
      <dgm:t>
        <a:bodyPr/>
        <a:lstStyle/>
        <a:p>
          <a:pPr>
            <a:lnSpc>
              <a:spcPct val="100000"/>
            </a:lnSpc>
          </a:pPr>
          <a:endParaRPr lang="en-US"/>
        </a:p>
      </dgm:t>
    </dgm:pt>
    <dgm:pt modelId="{36957932-3765-4655-82AF-E21F77755342}">
      <dgm:prSet/>
      <dgm:spPr/>
      <dgm:t>
        <a:bodyPr/>
        <a:lstStyle/>
        <a:p>
          <a:pPr>
            <a:lnSpc>
              <a:spcPct val="100000"/>
            </a:lnSpc>
          </a:pPr>
          <a:r>
            <a:rPr lang="en-US" b="1" dirty="0"/>
            <a:t>Health &amp; Wellbeing </a:t>
          </a:r>
          <a:r>
            <a:rPr lang="en-US" dirty="0"/>
            <a:t>– Continued support of additional health and wellbeing measures, both on-site and virtually.</a:t>
          </a:r>
        </a:p>
      </dgm:t>
    </dgm:pt>
    <dgm:pt modelId="{50D4AD0D-82E3-46BA-B2A7-9588DF90EBD3}" type="parTrans" cxnId="{7129C89A-6304-4AF2-8D39-2DF7543438A4}">
      <dgm:prSet/>
      <dgm:spPr/>
      <dgm:t>
        <a:bodyPr/>
        <a:lstStyle/>
        <a:p>
          <a:endParaRPr lang="en-US"/>
        </a:p>
      </dgm:t>
    </dgm:pt>
    <dgm:pt modelId="{1D1F32BD-B6DA-4A9E-AC25-AF19B2F8268B}" type="sibTrans" cxnId="{7129C89A-6304-4AF2-8D39-2DF7543438A4}">
      <dgm:prSet/>
      <dgm:spPr/>
      <dgm:t>
        <a:bodyPr/>
        <a:lstStyle/>
        <a:p>
          <a:pPr>
            <a:lnSpc>
              <a:spcPct val="100000"/>
            </a:lnSpc>
          </a:pPr>
          <a:endParaRPr lang="en-US"/>
        </a:p>
      </dgm:t>
    </dgm:pt>
    <dgm:pt modelId="{79E30753-8F6A-4619-ABBA-809A00DA5B24}">
      <dgm:prSet/>
      <dgm:spPr/>
      <dgm:t>
        <a:bodyPr/>
        <a:lstStyle/>
        <a:p>
          <a:pPr>
            <a:lnSpc>
              <a:spcPct val="100000"/>
            </a:lnSpc>
          </a:pPr>
          <a:r>
            <a:rPr lang="en-US" b="1"/>
            <a:t>Effective working </a:t>
          </a:r>
          <a:r>
            <a:rPr lang="en-US"/>
            <a:t>– Designing how personnel will work together combining face to face with virtual, to ensure consistent interactions.</a:t>
          </a:r>
          <a:endParaRPr lang="en-US" dirty="0"/>
        </a:p>
      </dgm:t>
    </dgm:pt>
    <dgm:pt modelId="{FF77EA97-F859-46CF-B357-58DFC5163360}" type="parTrans" cxnId="{017E1FE2-C4E8-49F1-A28E-62E393CBBA0E}">
      <dgm:prSet/>
      <dgm:spPr/>
      <dgm:t>
        <a:bodyPr/>
        <a:lstStyle/>
        <a:p>
          <a:endParaRPr lang="en-US"/>
        </a:p>
      </dgm:t>
    </dgm:pt>
    <dgm:pt modelId="{68E5D864-F756-41F1-8E4E-1B423181CF71}" type="sibTrans" cxnId="{017E1FE2-C4E8-49F1-A28E-62E393CBBA0E}">
      <dgm:prSet/>
      <dgm:spPr/>
      <dgm:t>
        <a:bodyPr/>
        <a:lstStyle/>
        <a:p>
          <a:pPr>
            <a:lnSpc>
              <a:spcPct val="100000"/>
            </a:lnSpc>
          </a:pPr>
          <a:endParaRPr lang="en-US"/>
        </a:p>
      </dgm:t>
    </dgm:pt>
    <dgm:pt modelId="{EB767452-AE3C-42A7-9BB6-416D66475B80}">
      <dgm:prSet/>
      <dgm:spPr/>
      <dgm:t>
        <a:bodyPr/>
        <a:lstStyle/>
        <a:p>
          <a:pPr>
            <a:lnSpc>
              <a:spcPct val="100000"/>
            </a:lnSpc>
          </a:pPr>
          <a:r>
            <a:rPr lang="en-US" b="1" dirty="0"/>
            <a:t>Employee engagement </a:t>
          </a:r>
          <a:r>
            <a:rPr lang="en-US" dirty="0"/>
            <a:t>– Continued engagement through communications at all levels and across office based and virtual teams.</a:t>
          </a:r>
        </a:p>
      </dgm:t>
    </dgm:pt>
    <dgm:pt modelId="{0E0EE924-C7D8-4586-AC24-461CFBD8023F}" type="parTrans" cxnId="{B4807FEE-85A1-4023-9120-75F0B96557E8}">
      <dgm:prSet/>
      <dgm:spPr/>
      <dgm:t>
        <a:bodyPr/>
        <a:lstStyle/>
        <a:p>
          <a:endParaRPr lang="en-US"/>
        </a:p>
      </dgm:t>
    </dgm:pt>
    <dgm:pt modelId="{0F49AC0F-7210-4A71-AF12-DA330C631FF5}" type="sibTrans" cxnId="{B4807FEE-85A1-4023-9120-75F0B96557E8}">
      <dgm:prSet/>
      <dgm:spPr/>
      <dgm:t>
        <a:bodyPr/>
        <a:lstStyle/>
        <a:p>
          <a:pPr>
            <a:lnSpc>
              <a:spcPct val="100000"/>
            </a:lnSpc>
          </a:pPr>
          <a:endParaRPr lang="en-US"/>
        </a:p>
      </dgm:t>
    </dgm:pt>
    <dgm:pt modelId="{A8685666-8F29-431D-AE22-669705ABC1B7}">
      <dgm:prSet/>
      <dgm:spPr/>
      <dgm:t>
        <a:bodyPr/>
        <a:lstStyle/>
        <a:p>
          <a:pPr>
            <a:lnSpc>
              <a:spcPct val="100000"/>
            </a:lnSpc>
          </a:pPr>
          <a:r>
            <a:rPr lang="en-US" b="1"/>
            <a:t>Technology</a:t>
          </a:r>
          <a:r>
            <a:rPr lang="en-US"/>
            <a:t> – Management of technology and networks to cope with combination of in-house and remote access.</a:t>
          </a:r>
          <a:endParaRPr lang="en-US" dirty="0"/>
        </a:p>
      </dgm:t>
    </dgm:pt>
    <dgm:pt modelId="{F7A5CFC3-0D97-4933-8B06-6387D91856D1}" type="parTrans" cxnId="{F5D09F10-2444-4990-8921-426D83D39C70}">
      <dgm:prSet/>
      <dgm:spPr/>
      <dgm:t>
        <a:bodyPr/>
        <a:lstStyle/>
        <a:p>
          <a:endParaRPr lang="en-US"/>
        </a:p>
      </dgm:t>
    </dgm:pt>
    <dgm:pt modelId="{0C839449-D1E8-48E2-94A4-54F88242CACB}" type="sibTrans" cxnId="{F5D09F10-2444-4990-8921-426D83D39C70}">
      <dgm:prSet/>
      <dgm:spPr/>
      <dgm:t>
        <a:bodyPr/>
        <a:lstStyle/>
        <a:p>
          <a:pPr>
            <a:lnSpc>
              <a:spcPct val="100000"/>
            </a:lnSpc>
          </a:pPr>
          <a:endParaRPr lang="en-US"/>
        </a:p>
      </dgm:t>
    </dgm:pt>
    <dgm:pt modelId="{AB4D03A8-3E94-4C24-B7EB-2BB90A220D8E}">
      <dgm:prSet/>
      <dgm:spPr/>
      <dgm:t>
        <a:bodyPr/>
        <a:lstStyle/>
        <a:p>
          <a:pPr>
            <a:lnSpc>
              <a:spcPct val="100000"/>
            </a:lnSpc>
          </a:pPr>
          <a:r>
            <a:rPr lang="en-US" b="1"/>
            <a:t>Policy</a:t>
          </a:r>
          <a:r>
            <a:rPr lang="en-US"/>
            <a:t> – Update and redesign  policies and procedures to include the new working practices.</a:t>
          </a:r>
          <a:endParaRPr lang="en-US" dirty="0"/>
        </a:p>
      </dgm:t>
    </dgm:pt>
    <dgm:pt modelId="{33DB08BF-DEC7-4BB8-B9FF-96C0F1D23467}" type="parTrans" cxnId="{ECCEE062-6BE1-442B-BE8D-CECAFCE40D40}">
      <dgm:prSet/>
      <dgm:spPr/>
      <dgm:t>
        <a:bodyPr/>
        <a:lstStyle/>
        <a:p>
          <a:endParaRPr lang="en-US"/>
        </a:p>
      </dgm:t>
    </dgm:pt>
    <dgm:pt modelId="{318BE460-4F1B-4530-9D69-E706A58B2EBD}" type="sibTrans" cxnId="{ECCEE062-6BE1-442B-BE8D-CECAFCE40D40}">
      <dgm:prSet/>
      <dgm:spPr/>
      <dgm:t>
        <a:bodyPr/>
        <a:lstStyle/>
        <a:p>
          <a:pPr>
            <a:lnSpc>
              <a:spcPct val="100000"/>
            </a:lnSpc>
          </a:pPr>
          <a:endParaRPr lang="en-US"/>
        </a:p>
      </dgm:t>
    </dgm:pt>
    <dgm:pt modelId="{B2C86D90-4AEC-4244-9366-D234B6F0104C}">
      <dgm:prSet/>
      <dgm:spPr/>
      <dgm:t>
        <a:bodyPr/>
        <a:lstStyle/>
        <a:p>
          <a:pPr>
            <a:lnSpc>
              <a:spcPct val="100000"/>
            </a:lnSpc>
          </a:pPr>
          <a:r>
            <a:rPr lang="en-US" b="1"/>
            <a:t>Facilities &amp; workplace </a:t>
          </a:r>
          <a:r>
            <a:rPr lang="en-US"/>
            <a:t>– Update and re-organize office / working spaces to serve remote and face to face simultaneously.</a:t>
          </a:r>
          <a:endParaRPr lang="en-US" dirty="0"/>
        </a:p>
      </dgm:t>
    </dgm:pt>
    <dgm:pt modelId="{9D167286-7E8F-4B31-9893-AF253EDD0546}" type="parTrans" cxnId="{0B9C4326-847A-4AFB-A32F-3573281C049B}">
      <dgm:prSet/>
      <dgm:spPr/>
      <dgm:t>
        <a:bodyPr/>
        <a:lstStyle/>
        <a:p>
          <a:endParaRPr lang="en-US"/>
        </a:p>
      </dgm:t>
    </dgm:pt>
    <dgm:pt modelId="{F1884CB4-EBB7-46FA-82FE-F56418EC7C0E}" type="sibTrans" cxnId="{0B9C4326-847A-4AFB-A32F-3573281C049B}">
      <dgm:prSet/>
      <dgm:spPr/>
      <dgm:t>
        <a:bodyPr/>
        <a:lstStyle/>
        <a:p>
          <a:endParaRPr lang="en-US"/>
        </a:p>
      </dgm:t>
    </dgm:pt>
    <dgm:pt modelId="{9237BB02-0E57-4336-B0B1-F734C6A2E071}" type="pres">
      <dgm:prSet presAssocID="{E8B6E526-8A48-46D2-BDB4-D2F984985908}" presName="root" presStyleCnt="0">
        <dgm:presLayoutVars>
          <dgm:dir/>
          <dgm:resizeHandles val="exact"/>
        </dgm:presLayoutVars>
      </dgm:prSet>
      <dgm:spPr/>
      <dgm:t>
        <a:bodyPr/>
        <a:lstStyle/>
        <a:p>
          <a:endParaRPr lang="en-US"/>
        </a:p>
      </dgm:t>
    </dgm:pt>
    <dgm:pt modelId="{45B6B002-A1D8-4972-81D4-D638F78A2AF8}" type="pres">
      <dgm:prSet presAssocID="{E8B6E526-8A48-46D2-BDB4-D2F984985908}" presName="container" presStyleCnt="0">
        <dgm:presLayoutVars>
          <dgm:dir/>
          <dgm:resizeHandles val="exact"/>
        </dgm:presLayoutVars>
      </dgm:prSet>
      <dgm:spPr/>
    </dgm:pt>
    <dgm:pt modelId="{65CA3000-038F-4254-A969-9FDAB87A36D1}" type="pres">
      <dgm:prSet presAssocID="{80843E9A-698C-4BA5-9C66-299F9AFC214A}" presName="compNode" presStyleCnt="0"/>
      <dgm:spPr/>
    </dgm:pt>
    <dgm:pt modelId="{5A05A054-E046-41DF-A2AD-7BAAF89717A9}" type="pres">
      <dgm:prSet presAssocID="{80843E9A-698C-4BA5-9C66-299F9AFC214A}" presName="iconBgRect" presStyleLbl="bgShp" presStyleIdx="0" presStyleCnt="8"/>
      <dgm:spPr/>
    </dgm:pt>
    <dgm:pt modelId="{A11C075E-11E6-42DE-87F7-6B4E3D3D05B8}" type="pres">
      <dgm:prSet presAssocID="{80843E9A-698C-4BA5-9C66-299F9AFC214A}"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4F088E71-5ED2-4505-9E70-60D4ABFA2D13}" type="pres">
      <dgm:prSet presAssocID="{80843E9A-698C-4BA5-9C66-299F9AFC214A}" presName="spaceRect" presStyleCnt="0"/>
      <dgm:spPr/>
    </dgm:pt>
    <dgm:pt modelId="{3DBA74B3-4216-4413-AEBF-748C329F9D07}" type="pres">
      <dgm:prSet presAssocID="{80843E9A-698C-4BA5-9C66-299F9AFC214A}" presName="textRect" presStyleLbl="revTx" presStyleIdx="0" presStyleCnt="8">
        <dgm:presLayoutVars>
          <dgm:chMax val="1"/>
          <dgm:chPref val="1"/>
        </dgm:presLayoutVars>
      </dgm:prSet>
      <dgm:spPr/>
      <dgm:t>
        <a:bodyPr/>
        <a:lstStyle/>
        <a:p>
          <a:endParaRPr lang="en-US"/>
        </a:p>
      </dgm:t>
    </dgm:pt>
    <dgm:pt modelId="{54D575D6-38AE-4155-84D5-6181046D3246}" type="pres">
      <dgm:prSet presAssocID="{EB530E2F-955C-4718-9B3F-41540CDB653F}" presName="sibTrans" presStyleLbl="sibTrans2D1" presStyleIdx="0" presStyleCnt="0"/>
      <dgm:spPr/>
      <dgm:t>
        <a:bodyPr/>
        <a:lstStyle/>
        <a:p>
          <a:endParaRPr lang="en-US"/>
        </a:p>
      </dgm:t>
    </dgm:pt>
    <dgm:pt modelId="{F528B0D9-906E-4818-B8F9-0339C6024982}" type="pres">
      <dgm:prSet presAssocID="{464A381C-6F1B-4284-BD74-6BB263148F6A}" presName="compNode" presStyleCnt="0"/>
      <dgm:spPr/>
    </dgm:pt>
    <dgm:pt modelId="{11087F6D-18EF-4FF5-ADA5-C24BF3377B05}" type="pres">
      <dgm:prSet presAssocID="{464A381C-6F1B-4284-BD74-6BB263148F6A}" presName="iconBgRect" presStyleLbl="bgShp" presStyleIdx="1" presStyleCnt="8"/>
      <dgm:spPr/>
    </dgm:pt>
    <dgm:pt modelId="{7C18A423-5D6B-4F77-ADBC-82C0C72C7EDE}" type="pres">
      <dgm:prSet presAssocID="{464A381C-6F1B-4284-BD74-6BB263148F6A}"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eeting"/>
        </a:ext>
      </dgm:extLst>
    </dgm:pt>
    <dgm:pt modelId="{6B512D02-5C7E-4BB6-A288-3D627DEFEDDD}" type="pres">
      <dgm:prSet presAssocID="{464A381C-6F1B-4284-BD74-6BB263148F6A}" presName="spaceRect" presStyleCnt="0"/>
      <dgm:spPr/>
    </dgm:pt>
    <dgm:pt modelId="{01FFDEA1-87D9-4466-BD01-901C687B481E}" type="pres">
      <dgm:prSet presAssocID="{464A381C-6F1B-4284-BD74-6BB263148F6A}" presName="textRect" presStyleLbl="revTx" presStyleIdx="1" presStyleCnt="8">
        <dgm:presLayoutVars>
          <dgm:chMax val="1"/>
          <dgm:chPref val="1"/>
        </dgm:presLayoutVars>
      </dgm:prSet>
      <dgm:spPr/>
      <dgm:t>
        <a:bodyPr/>
        <a:lstStyle/>
        <a:p>
          <a:endParaRPr lang="en-US"/>
        </a:p>
      </dgm:t>
    </dgm:pt>
    <dgm:pt modelId="{0E348AFE-E9BD-47C1-9CF3-7172C556308D}" type="pres">
      <dgm:prSet presAssocID="{7C43CA56-D166-4B6C-A0D9-2FBCBC0F2967}" presName="sibTrans" presStyleLbl="sibTrans2D1" presStyleIdx="0" presStyleCnt="0"/>
      <dgm:spPr/>
      <dgm:t>
        <a:bodyPr/>
        <a:lstStyle/>
        <a:p>
          <a:endParaRPr lang="en-US"/>
        </a:p>
      </dgm:t>
    </dgm:pt>
    <dgm:pt modelId="{E9B7D180-A859-463C-931C-DD69369F4E22}" type="pres">
      <dgm:prSet presAssocID="{36957932-3765-4655-82AF-E21F77755342}" presName="compNode" presStyleCnt="0"/>
      <dgm:spPr/>
    </dgm:pt>
    <dgm:pt modelId="{47083F97-03BD-48B3-AAC4-D7394E807CAF}" type="pres">
      <dgm:prSet presAssocID="{36957932-3765-4655-82AF-E21F77755342}" presName="iconBgRect" presStyleLbl="bgShp" presStyleIdx="2" presStyleCnt="8"/>
      <dgm:spPr/>
    </dgm:pt>
    <dgm:pt modelId="{E07C4AF8-02C6-4FB0-8D0B-E283D7FF29DA}" type="pres">
      <dgm:prSet presAssocID="{36957932-3765-4655-82AF-E21F77755342}"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ospital"/>
        </a:ext>
      </dgm:extLst>
    </dgm:pt>
    <dgm:pt modelId="{46EC8D55-8669-4094-A1DF-DA63370BED69}" type="pres">
      <dgm:prSet presAssocID="{36957932-3765-4655-82AF-E21F77755342}" presName="spaceRect" presStyleCnt="0"/>
      <dgm:spPr/>
    </dgm:pt>
    <dgm:pt modelId="{5F5588C8-DB47-418C-AAE4-0ECAD2969E2F}" type="pres">
      <dgm:prSet presAssocID="{36957932-3765-4655-82AF-E21F77755342}" presName="textRect" presStyleLbl="revTx" presStyleIdx="2" presStyleCnt="8" custScaleX="106629" custScaleY="118391">
        <dgm:presLayoutVars>
          <dgm:chMax val="1"/>
          <dgm:chPref val="1"/>
        </dgm:presLayoutVars>
      </dgm:prSet>
      <dgm:spPr/>
      <dgm:t>
        <a:bodyPr/>
        <a:lstStyle/>
        <a:p>
          <a:endParaRPr lang="en-US"/>
        </a:p>
      </dgm:t>
    </dgm:pt>
    <dgm:pt modelId="{9CCB04EB-2108-41EC-B6F2-389D825E72B2}" type="pres">
      <dgm:prSet presAssocID="{1D1F32BD-B6DA-4A9E-AC25-AF19B2F8268B}" presName="sibTrans" presStyleLbl="sibTrans2D1" presStyleIdx="0" presStyleCnt="0"/>
      <dgm:spPr/>
      <dgm:t>
        <a:bodyPr/>
        <a:lstStyle/>
        <a:p>
          <a:endParaRPr lang="en-US"/>
        </a:p>
      </dgm:t>
    </dgm:pt>
    <dgm:pt modelId="{2C7850BE-4A8F-4228-8394-1F39CB7D9B9D}" type="pres">
      <dgm:prSet presAssocID="{79E30753-8F6A-4619-ABBA-809A00DA5B24}" presName="compNode" presStyleCnt="0"/>
      <dgm:spPr/>
    </dgm:pt>
    <dgm:pt modelId="{C3884418-7417-429C-A8CF-B59C4B82E7C4}" type="pres">
      <dgm:prSet presAssocID="{79E30753-8F6A-4619-ABBA-809A00DA5B24}" presName="iconBgRect" presStyleLbl="bgShp" presStyleIdx="3" presStyleCnt="8"/>
      <dgm:spPr/>
    </dgm:pt>
    <dgm:pt modelId="{94C81687-F480-400C-AC8F-D566D7AE83D6}" type="pres">
      <dgm:prSet presAssocID="{79E30753-8F6A-4619-ABBA-809A00DA5B24}"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usiness Growth"/>
        </a:ext>
      </dgm:extLst>
    </dgm:pt>
    <dgm:pt modelId="{10249E8A-2A40-4264-B336-F881270F0D9E}" type="pres">
      <dgm:prSet presAssocID="{79E30753-8F6A-4619-ABBA-809A00DA5B24}" presName="spaceRect" presStyleCnt="0"/>
      <dgm:spPr/>
    </dgm:pt>
    <dgm:pt modelId="{E61D9FDA-3660-498D-8CD5-3883566BB792}" type="pres">
      <dgm:prSet presAssocID="{79E30753-8F6A-4619-ABBA-809A00DA5B24}" presName="textRect" presStyleLbl="revTx" presStyleIdx="3" presStyleCnt="8">
        <dgm:presLayoutVars>
          <dgm:chMax val="1"/>
          <dgm:chPref val="1"/>
        </dgm:presLayoutVars>
      </dgm:prSet>
      <dgm:spPr/>
      <dgm:t>
        <a:bodyPr/>
        <a:lstStyle/>
        <a:p>
          <a:endParaRPr lang="en-US"/>
        </a:p>
      </dgm:t>
    </dgm:pt>
    <dgm:pt modelId="{F6AF661E-127F-44AC-99AF-4AB38093E91A}" type="pres">
      <dgm:prSet presAssocID="{68E5D864-F756-41F1-8E4E-1B423181CF71}" presName="sibTrans" presStyleLbl="sibTrans2D1" presStyleIdx="0" presStyleCnt="0"/>
      <dgm:spPr/>
      <dgm:t>
        <a:bodyPr/>
        <a:lstStyle/>
        <a:p>
          <a:endParaRPr lang="en-US"/>
        </a:p>
      </dgm:t>
    </dgm:pt>
    <dgm:pt modelId="{7F120C46-6A5C-499B-B6A6-14BEB4A2C00C}" type="pres">
      <dgm:prSet presAssocID="{EB767452-AE3C-42A7-9BB6-416D66475B80}" presName="compNode" presStyleCnt="0"/>
      <dgm:spPr/>
    </dgm:pt>
    <dgm:pt modelId="{90A0D9BD-5DAA-48BF-BE2C-2F7F2E8B86FC}" type="pres">
      <dgm:prSet presAssocID="{EB767452-AE3C-42A7-9BB6-416D66475B80}" presName="iconBgRect" presStyleLbl="bgShp" presStyleIdx="4" presStyleCnt="8"/>
      <dgm:spPr/>
    </dgm:pt>
    <dgm:pt modelId="{6B63A38D-489A-4798-9C95-413905B24FAD}" type="pres">
      <dgm:prSet presAssocID="{EB767452-AE3C-42A7-9BB6-416D66475B80}"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Share With Person"/>
        </a:ext>
      </dgm:extLst>
    </dgm:pt>
    <dgm:pt modelId="{C8083E36-0AA4-4885-BB36-FAB602989A3E}" type="pres">
      <dgm:prSet presAssocID="{EB767452-AE3C-42A7-9BB6-416D66475B80}" presName="spaceRect" presStyleCnt="0"/>
      <dgm:spPr/>
    </dgm:pt>
    <dgm:pt modelId="{44C93523-0FA8-403C-8C1A-B8B615DCF253}" type="pres">
      <dgm:prSet presAssocID="{EB767452-AE3C-42A7-9BB6-416D66475B80}" presName="textRect" presStyleLbl="revTx" presStyleIdx="4" presStyleCnt="8">
        <dgm:presLayoutVars>
          <dgm:chMax val="1"/>
          <dgm:chPref val="1"/>
        </dgm:presLayoutVars>
      </dgm:prSet>
      <dgm:spPr/>
      <dgm:t>
        <a:bodyPr/>
        <a:lstStyle/>
        <a:p>
          <a:endParaRPr lang="en-US"/>
        </a:p>
      </dgm:t>
    </dgm:pt>
    <dgm:pt modelId="{EEBB2598-F840-4CDB-BA20-A6021D0C804E}" type="pres">
      <dgm:prSet presAssocID="{0F49AC0F-7210-4A71-AF12-DA330C631FF5}" presName="sibTrans" presStyleLbl="sibTrans2D1" presStyleIdx="0" presStyleCnt="0"/>
      <dgm:spPr/>
      <dgm:t>
        <a:bodyPr/>
        <a:lstStyle/>
        <a:p>
          <a:endParaRPr lang="en-US"/>
        </a:p>
      </dgm:t>
    </dgm:pt>
    <dgm:pt modelId="{14B8F917-78A5-46B9-94EA-E453CA0608D0}" type="pres">
      <dgm:prSet presAssocID="{A8685666-8F29-431D-AE22-669705ABC1B7}" presName="compNode" presStyleCnt="0"/>
      <dgm:spPr/>
    </dgm:pt>
    <dgm:pt modelId="{ED609BAB-0B4D-4810-B06B-78F82267AAAB}" type="pres">
      <dgm:prSet presAssocID="{A8685666-8F29-431D-AE22-669705ABC1B7}" presName="iconBgRect" presStyleLbl="bgShp" presStyleIdx="5" presStyleCnt="8"/>
      <dgm:spPr/>
    </dgm:pt>
    <dgm:pt modelId="{EEBAE5E3-CC77-4BBF-9403-B4B67FFF1F85}" type="pres">
      <dgm:prSet presAssocID="{A8685666-8F29-431D-AE22-669705ABC1B7}"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User Network"/>
        </a:ext>
      </dgm:extLst>
    </dgm:pt>
    <dgm:pt modelId="{27829F5E-421D-4066-8130-6DC2B2F9A150}" type="pres">
      <dgm:prSet presAssocID="{A8685666-8F29-431D-AE22-669705ABC1B7}" presName="spaceRect" presStyleCnt="0"/>
      <dgm:spPr/>
    </dgm:pt>
    <dgm:pt modelId="{222ABF55-F86E-4A27-A722-C8C2778E9496}" type="pres">
      <dgm:prSet presAssocID="{A8685666-8F29-431D-AE22-669705ABC1B7}" presName="textRect" presStyleLbl="revTx" presStyleIdx="5" presStyleCnt="8">
        <dgm:presLayoutVars>
          <dgm:chMax val="1"/>
          <dgm:chPref val="1"/>
        </dgm:presLayoutVars>
      </dgm:prSet>
      <dgm:spPr/>
      <dgm:t>
        <a:bodyPr/>
        <a:lstStyle/>
        <a:p>
          <a:endParaRPr lang="en-US"/>
        </a:p>
      </dgm:t>
    </dgm:pt>
    <dgm:pt modelId="{1ADD9357-7168-4680-A3AE-E75753398A73}" type="pres">
      <dgm:prSet presAssocID="{0C839449-D1E8-48E2-94A4-54F88242CACB}" presName="sibTrans" presStyleLbl="sibTrans2D1" presStyleIdx="0" presStyleCnt="0"/>
      <dgm:spPr/>
      <dgm:t>
        <a:bodyPr/>
        <a:lstStyle/>
        <a:p>
          <a:endParaRPr lang="en-US"/>
        </a:p>
      </dgm:t>
    </dgm:pt>
    <dgm:pt modelId="{42B92FEC-FC41-420F-B45A-6BACF0755430}" type="pres">
      <dgm:prSet presAssocID="{AB4D03A8-3E94-4C24-B7EB-2BB90A220D8E}" presName="compNode" presStyleCnt="0"/>
      <dgm:spPr/>
    </dgm:pt>
    <dgm:pt modelId="{49F1DA67-3021-4704-B860-FA7F590FC2E8}" type="pres">
      <dgm:prSet presAssocID="{AB4D03A8-3E94-4C24-B7EB-2BB90A220D8E}" presName="iconBgRect" presStyleLbl="bgShp" presStyleIdx="6" presStyleCnt="8"/>
      <dgm:spPr/>
    </dgm:pt>
    <dgm:pt modelId="{5620CBEA-ED47-4709-A7B4-2DE27C617FB9}" type="pres">
      <dgm:prSet presAssocID="{AB4D03A8-3E94-4C24-B7EB-2BB90A220D8E}"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Circles with Arrows"/>
        </a:ext>
      </dgm:extLst>
    </dgm:pt>
    <dgm:pt modelId="{CDEC7227-9313-4C83-B6CF-4188DAEC0FCC}" type="pres">
      <dgm:prSet presAssocID="{AB4D03A8-3E94-4C24-B7EB-2BB90A220D8E}" presName="spaceRect" presStyleCnt="0"/>
      <dgm:spPr/>
    </dgm:pt>
    <dgm:pt modelId="{864DE784-BF07-433E-8E01-AA745741790B}" type="pres">
      <dgm:prSet presAssocID="{AB4D03A8-3E94-4C24-B7EB-2BB90A220D8E}" presName="textRect" presStyleLbl="revTx" presStyleIdx="6" presStyleCnt="8">
        <dgm:presLayoutVars>
          <dgm:chMax val="1"/>
          <dgm:chPref val="1"/>
        </dgm:presLayoutVars>
      </dgm:prSet>
      <dgm:spPr/>
      <dgm:t>
        <a:bodyPr/>
        <a:lstStyle/>
        <a:p>
          <a:endParaRPr lang="en-US"/>
        </a:p>
      </dgm:t>
    </dgm:pt>
    <dgm:pt modelId="{EA0A9C9D-48ED-4ECC-A51F-9D0DE14D6FBB}" type="pres">
      <dgm:prSet presAssocID="{318BE460-4F1B-4530-9D69-E706A58B2EBD}" presName="sibTrans" presStyleLbl="sibTrans2D1" presStyleIdx="0" presStyleCnt="0"/>
      <dgm:spPr/>
      <dgm:t>
        <a:bodyPr/>
        <a:lstStyle/>
        <a:p>
          <a:endParaRPr lang="en-US"/>
        </a:p>
      </dgm:t>
    </dgm:pt>
    <dgm:pt modelId="{456BDAF9-62AD-4E8A-B3C3-178FCF2DE01C}" type="pres">
      <dgm:prSet presAssocID="{B2C86D90-4AEC-4244-9366-D234B6F0104C}" presName="compNode" presStyleCnt="0"/>
      <dgm:spPr/>
    </dgm:pt>
    <dgm:pt modelId="{980FD599-B79A-4587-8AF7-EEF14222A420}" type="pres">
      <dgm:prSet presAssocID="{B2C86D90-4AEC-4244-9366-D234B6F0104C}" presName="iconBgRect" presStyleLbl="bgShp" presStyleIdx="7" presStyleCnt="8"/>
      <dgm:spPr/>
    </dgm:pt>
    <dgm:pt modelId="{EFFB6D0F-15D7-474E-AC45-79B0092C650B}" type="pres">
      <dgm:prSet presAssocID="{B2C86D90-4AEC-4244-9366-D234B6F0104C}"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Building"/>
        </a:ext>
      </dgm:extLst>
    </dgm:pt>
    <dgm:pt modelId="{1120982A-6DC8-4C0F-8F53-30A7D1BB63FB}" type="pres">
      <dgm:prSet presAssocID="{B2C86D90-4AEC-4244-9366-D234B6F0104C}" presName="spaceRect" presStyleCnt="0"/>
      <dgm:spPr/>
    </dgm:pt>
    <dgm:pt modelId="{5E4E95C7-B048-40BB-900F-2A9FD4C128C2}" type="pres">
      <dgm:prSet presAssocID="{B2C86D90-4AEC-4244-9366-D234B6F0104C}" presName="textRect" presStyleLbl="revTx" presStyleIdx="7" presStyleCnt="8">
        <dgm:presLayoutVars>
          <dgm:chMax val="1"/>
          <dgm:chPref val="1"/>
        </dgm:presLayoutVars>
      </dgm:prSet>
      <dgm:spPr/>
      <dgm:t>
        <a:bodyPr/>
        <a:lstStyle/>
        <a:p>
          <a:endParaRPr lang="en-US"/>
        </a:p>
      </dgm:t>
    </dgm:pt>
  </dgm:ptLst>
  <dgm:cxnLst>
    <dgm:cxn modelId="{AC5939BD-FA80-4E0E-983A-1E85CB553F49}" srcId="{E8B6E526-8A48-46D2-BDB4-D2F984985908}" destId="{464A381C-6F1B-4284-BD74-6BB263148F6A}" srcOrd="1" destOrd="0" parTransId="{B0B8C28E-02E8-4DC7-9ADE-7B5D73F1CEFF}" sibTransId="{7C43CA56-D166-4B6C-A0D9-2FBCBC0F2967}"/>
    <dgm:cxn modelId="{7129C89A-6304-4AF2-8D39-2DF7543438A4}" srcId="{E8B6E526-8A48-46D2-BDB4-D2F984985908}" destId="{36957932-3765-4655-82AF-E21F77755342}" srcOrd="2" destOrd="0" parTransId="{50D4AD0D-82E3-46BA-B2A7-9588DF90EBD3}" sibTransId="{1D1F32BD-B6DA-4A9E-AC25-AF19B2F8268B}"/>
    <dgm:cxn modelId="{BAFC4ECC-050A-49C4-9BFD-073E7C0802DA}" type="presOf" srcId="{68E5D864-F756-41F1-8E4E-1B423181CF71}" destId="{F6AF661E-127F-44AC-99AF-4AB38093E91A}" srcOrd="0" destOrd="0" presId="urn:microsoft.com/office/officeart/2018/2/layout/IconCircleList"/>
    <dgm:cxn modelId="{4B9B53FC-F1EE-4B14-BA4A-2BBC643064CF}" type="presOf" srcId="{EB530E2F-955C-4718-9B3F-41540CDB653F}" destId="{54D575D6-38AE-4155-84D5-6181046D3246}" srcOrd="0" destOrd="0" presId="urn:microsoft.com/office/officeart/2018/2/layout/IconCircleList"/>
    <dgm:cxn modelId="{B4807FEE-85A1-4023-9120-75F0B96557E8}" srcId="{E8B6E526-8A48-46D2-BDB4-D2F984985908}" destId="{EB767452-AE3C-42A7-9BB6-416D66475B80}" srcOrd="4" destOrd="0" parTransId="{0E0EE924-C7D8-4586-AC24-461CFBD8023F}" sibTransId="{0F49AC0F-7210-4A71-AF12-DA330C631FF5}"/>
    <dgm:cxn modelId="{5BFB21DE-322F-49E4-80E2-95E6C025FC1A}" type="presOf" srcId="{464A381C-6F1B-4284-BD74-6BB263148F6A}" destId="{01FFDEA1-87D9-4466-BD01-901C687B481E}" srcOrd="0" destOrd="0" presId="urn:microsoft.com/office/officeart/2018/2/layout/IconCircleList"/>
    <dgm:cxn modelId="{1E224F24-25CD-40A5-9249-B4AD699175ED}" type="presOf" srcId="{318BE460-4F1B-4530-9D69-E706A58B2EBD}" destId="{EA0A9C9D-48ED-4ECC-A51F-9D0DE14D6FBB}" srcOrd="0" destOrd="0" presId="urn:microsoft.com/office/officeart/2018/2/layout/IconCircleList"/>
    <dgm:cxn modelId="{ECCEE062-6BE1-442B-BE8D-CECAFCE40D40}" srcId="{E8B6E526-8A48-46D2-BDB4-D2F984985908}" destId="{AB4D03A8-3E94-4C24-B7EB-2BB90A220D8E}" srcOrd="6" destOrd="0" parTransId="{33DB08BF-DEC7-4BB8-B9FF-96C0F1D23467}" sibTransId="{318BE460-4F1B-4530-9D69-E706A58B2EBD}"/>
    <dgm:cxn modelId="{F486441E-7BA1-4B76-845D-6B3025AB9157}" type="presOf" srcId="{AB4D03A8-3E94-4C24-B7EB-2BB90A220D8E}" destId="{864DE784-BF07-433E-8E01-AA745741790B}" srcOrd="0" destOrd="0" presId="urn:microsoft.com/office/officeart/2018/2/layout/IconCircleList"/>
    <dgm:cxn modelId="{5B276F01-2578-4F18-8513-D7D38E6209B4}" type="presOf" srcId="{7C43CA56-D166-4B6C-A0D9-2FBCBC0F2967}" destId="{0E348AFE-E9BD-47C1-9CF3-7172C556308D}" srcOrd="0" destOrd="0" presId="urn:microsoft.com/office/officeart/2018/2/layout/IconCircleList"/>
    <dgm:cxn modelId="{ED0B4983-6AD2-47C3-8648-BCD577354A5F}" type="presOf" srcId="{B2C86D90-4AEC-4244-9366-D234B6F0104C}" destId="{5E4E95C7-B048-40BB-900F-2A9FD4C128C2}" srcOrd="0" destOrd="0" presId="urn:microsoft.com/office/officeart/2018/2/layout/IconCircleList"/>
    <dgm:cxn modelId="{72D08C55-A22B-4390-8B7B-D1292444769B}" type="presOf" srcId="{1D1F32BD-B6DA-4A9E-AC25-AF19B2F8268B}" destId="{9CCB04EB-2108-41EC-B6F2-389D825E72B2}" srcOrd="0" destOrd="0" presId="urn:microsoft.com/office/officeart/2018/2/layout/IconCircleList"/>
    <dgm:cxn modelId="{814449BB-0504-4C0B-B985-A203D54B7A64}" type="presOf" srcId="{36957932-3765-4655-82AF-E21F77755342}" destId="{5F5588C8-DB47-418C-AAE4-0ECAD2969E2F}" srcOrd="0" destOrd="0" presId="urn:microsoft.com/office/officeart/2018/2/layout/IconCircleList"/>
    <dgm:cxn modelId="{C07D17D8-FA62-41C1-AA93-70238D44FABE}" type="presOf" srcId="{80843E9A-698C-4BA5-9C66-299F9AFC214A}" destId="{3DBA74B3-4216-4413-AEBF-748C329F9D07}" srcOrd="0" destOrd="0" presId="urn:microsoft.com/office/officeart/2018/2/layout/IconCircleList"/>
    <dgm:cxn modelId="{017E1FE2-C4E8-49F1-A28E-62E393CBBA0E}" srcId="{E8B6E526-8A48-46D2-BDB4-D2F984985908}" destId="{79E30753-8F6A-4619-ABBA-809A00DA5B24}" srcOrd="3" destOrd="0" parTransId="{FF77EA97-F859-46CF-B357-58DFC5163360}" sibTransId="{68E5D864-F756-41F1-8E4E-1B423181CF71}"/>
    <dgm:cxn modelId="{78AC3912-38F1-48E3-AE80-4DF136ADEB9A}" type="presOf" srcId="{0C839449-D1E8-48E2-94A4-54F88242CACB}" destId="{1ADD9357-7168-4680-A3AE-E75753398A73}" srcOrd="0" destOrd="0" presId="urn:microsoft.com/office/officeart/2018/2/layout/IconCircleList"/>
    <dgm:cxn modelId="{E39225FA-2A6C-4BD0-9128-18F43B601290}" srcId="{E8B6E526-8A48-46D2-BDB4-D2F984985908}" destId="{80843E9A-698C-4BA5-9C66-299F9AFC214A}" srcOrd="0" destOrd="0" parTransId="{9B2E72F3-8CD2-4CE9-9397-2F4F6B618CD3}" sibTransId="{EB530E2F-955C-4718-9B3F-41540CDB653F}"/>
    <dgm:cxn modelId="{F5D09F10-2444-4990-8921-426D83D39C70}" srcId="{E8B6E526-8A48-46D2-BDB4-D2F984985908}" destId="{A8685666-8F29-431D-AE22-669705ABC1B7}" srcOrd="5" destOrd="0" parTransId="{F7A5CFC3-0D97-4933-8B06-6387D91856D1}" sibTransId="{0C839449-D1E8-48E2-94A4-54F88242CACB}"/>
    <dgm:cxn modelId="{800E2532-8850-41F3-ADA1-D8EC0232F903}" type="presOf" srcId="{A8685666-8F29-431D-AE22-669705ABC1B7}" destId="{222ABF55-F86E-4A27-A722-C8C2778E9496}" srcOrd="0" destOrd="0" presId="urn:microsoft.com/office/officeart/2018/2/layout/IconCircleList"/>
    <dgm:cxn modelId="{E9E9DDD3-0170-4D7A-88A9-BCAAA0023B5E}" type="presOf" srcId="{E8B6E526-8A48-46D2-BDB4-D2F984985908}" destId="{9237BB02-0E57-4336-B0B1-F734C6A2E071}" srcOrd="0" destOrd="0" presId="urn:microsoft.com/office/officeart/2018/2/layout/IconCircleList"/>
    <dgm:cxn modelId="{3F9BDA9E-2A94-4C22-B67E-7FB98D461E71}" type="presOf" srcId="{0F49AC0F-7210-4A71-AF12-DA330C631FF5}" destId="{EEBB2598-F840-4CDB-BA20-A6021D0C804E}" srcOrd="0" destOrd="0" presId="urn:microsoft.com/office/officeart/2018/2/layout/IconCircleList"/>
    <dgm:cxn modelId="{0B9C4326-847A-4AFB-A32F-3573281C049B}" srcId="{E8B6E526-8A48-46D2-BDB4-D2F984985908}" destId="{B2C86D90-4AEC-4244-9366-D234B6F0104C}" srcOrd="7" destOrd="0" parTransId="{9D167286-7E8F-4B31-9893-AF253EDD0546}" sibTransId="{F1884CB4-EBB7-46FA-82FE-F56418EC7C0E}"/>
    <dgm:cxn modelId="{757C4834-EDA5-4C7C-91B5-EBA15CC4902F}" type="presOf" srcId="{79E30753-8F6A-4619-ABBA-809A00DA5B24}" destId="{E61D9FDA-3660-498D-8CD5-3883566BB792}" srcOrd="0" destOrd="0" presId="urn:microsoft.com/office/officeart/2018/2/layout/IconCircleList"/>
    <dgm:cxn modelId="{810F63F7-17DD-411E-8116-3B663052DD19}" type="presOf" srcId="{EB767452-AE3C-42A7-9BB6-416D66475B80}" destId="{44C93523-0FA8-403C-8C1A-B8B615DCF253}" srcOrd="0" destOrd="0" presId="urn:microsoft.com/office/officeart/2018/2/layout/IconCircleList"/>
    <dgm:cxn modelId="{3ADA2CAA-9E59-4EDD-B8EE-B0E97EEFDEDE}" type="presParOf" srcId="{9237BB02-0E57-4336-B0B1-F734C6A2E071}" destId="{45B6B002-A1D8-4972-81D4-D638F78A2AF8}" srcOrd="0" destOrd="0" presId="urn:microsoft.com/office/officeart/2018/2/layout/IconCircleList"/>
    <dgm:cxn modelId="{BA52C091-3EEC-4B2C-8CD6-6B3139B146AC}" type="presParOf" srcId="{45B6B002-A1D8-4972-81D4-D638F78A2AF8}" destId="{65CA3000-038F-4254-A969-9FDAB87A36D1}" srcOrd="0" destOrd="0" presId="urn:microsoft.com/office/officeart/2018/2/layout/IconCircleList"/>
    <dgm:cxn modelId="{E3299DAC-63C2-4868-8562-7903EBA23195}" type="presParOf" srcId="{65CA3000-038F-4254-A969-9FDAB87A36D1}" destId="{5A05A054-E046-41DF-A2AD-7BAAF89717A9}" srcOrd="0" destOrd="0" presId="urn:microsoft.com/office/officeart/2018/2/layout/IconCircleList"/>
    <dgm:cxn modelId="{531CF7B9-143F-4AE9-BF8B-67FD01CCD056}" type="presParOf" srcId="{65CA3000-038F-4254-A969-9FDAB87A36D1}" destId="{A11C075E-11E6-42DE-87F7-6B4E3D3D05B8}" srcOrd="1" destOrd="0" presId="urn:microsoft.com/office/officeart/2018/2/layout/IconCircleList"/>
    <dgm:cxn modelId="{CB48BA82-E1C1-4C34-848F-145B50659180}" type="presParOf" srcId="{65CA3000-038F-4254-A969-9FDAB87A36D1}" destId="{4F088E71-5ED2-4505-9E70-60D4ABFA2D13}" srcOrd="2" destOrd="0" presId="urn:microsoft.com/office/officeart/2018/2/layout/IconCircleList"/>
    <dgm:cxn modelId="{D3F5EB15-A4EA-448E-9627-E66DAA20A874}" type="presParOf" srcId="{65CA3000-038F-4254-A969-9FDAB87A36D1}" destId="{3DBA74B3-4216-4413-AEBF-748C329F9D07}" srcOrd="3" destOrd="0" presId="urn:microsoft.com/office/officeart/2018/2/layout/IconCircleList"/>
    <dgm:cxn modelId="{A5E9D8B9-E40E-4AE6-A065-A1439436CB03}" type="presParOf" srcId="{45B6B002-A1D8-4972-81D4-D638F78A2AF8}" destId="{54D575D6-38AE-4155-84D5-6181046D3246}" srcOrd="1" destOrd="0" presId="urn:microsoft.com/office/officeart/2018/2/layout/IconCircleList"/>
    <dgm:cxn modelId="{486A6739-A7CB-4109-9CE6-9E333B3506D0}" type="presParOf" srcId="{45B6B002-A1D8-4972-81D4-D638F78A2AF8}" destId="{F528B0D9-906E-4818-B8F9-0339C6024982}" srcOrd="2" destOrd="0" presId="urn:microsoft.com/office/officeart/2018/2/layout/IconCircleList"/>
    <dgm:cxn modelId="{9C8D7CDF-55BE-486E-9951-7D4DBC038C78}" type="presParOf" srcId="{F528B0D9-906E-4818-B8F9-0339C6024982}" destId="{11087F6D-18EF-4FF5-ADA5-C24BF3377B05}" srcOrd="0" destOrd="0" presId="urn:microsoft.com/office/officeart/2018/2/layout/IconCircleList"/>
    <dgm:cxn modelId="{43CE47AA-D97B-49A1-A687-8199FE803BBB}" type="presParOf" srcId="{F528B0D9-906E-4818-B8F9-0339C6024982}" destId="{7C18A423-5D6B-4F77-ADBC-82C0C72C7EDE}" srcOrd="1" destOrd="0" presId="urn:microsoft.com/office/officeart/2018/2/layout/IconCircleList"/>
    <dgm:cxn modelId="{8C289078-0EE5-42B4-AD63-994BE6E77A44}" type="presParOf" srcId="{F528B0D9-906E-4818-B8F9-0339C6024982}" destId="{6B512D02-5C7E-4BB6-A288-3D627DEFEDDD}" srcOrd="2" destOrd="0" presId="urn:microsoft.com/office/officeart/2018/2/layout/IconCircleList"/>
    <dgm:cxn modelId="{88995B19-E7D6-4117-9D8D-C41CFEBCCC44}" type="presParOf" srcId="{F528B0D9-906E-4818-B8F9-0339C6024982}" destId="{01FFDEA1-87D9-4466-BD01-901C687B481E}" srcOrd="3" destOrd="0" presId="urn:microsoft.com/office/officeart/2018/2/layout/IconCircleList"/>
    <dgm:cxn modelId="{A3C28368-296B-4AE0-9C35-6A06E396F43B}" type="presParOf" srcId="{45B6B002-A1D8-4972-81D4-D638F78A2AF8}" destId="{0E348AFE-E9BD-47C1-9CF3-7172C556308D}" srcOrd="3" destOrd="0" presId="urn:microsoft.com/office/officeart/2018/2/layout/IconCircleList"/>
    <dgm:cxn modelId="{426C0408-7948-4BE9-A42B-6D92F9793F55}" type="presParOf" srcId="{45B6B002-A1D8-4972-81D4-D638F78A2AF8}" destId="{E9B7D180-A859-463C-931C-DD69369F4E22}" srcOrd="4" destOrd="0" presId="urn:microsoft.com/office/officeart/2018/2/layout/IconCircleList"/>
    <dgm:cxn modelId="{A4E4C482-7530-4C20-8BA6-F4048E87B22B}" type="presParOf" srcId="{E9B7D180-A859-463C-931C-DD69369F4E22}" destId="{47083F97-03BD-48B3-AAC4-D7394E807CAF}" srcOrd="0" destOrd="0" presId="urn:microsoft.com/office/officeart/2018/2/layout/IconCircleList"/>
    <dgm:cxn modelId="{5A7EE722-FC15-4FA3-93F4-C02886AE433F}" type="presParOf" srcId="{E9B7D180-A859-463C-931C-DD69369F4E22}" destId="{E07C4AF8-02C6-4FB0-8D0B-E283D7FF29DA}" srcOrd="1" destOrd="0" presId="urn:microsoft.com/office/officeart/2018/2/layout/IconCircleList"/>
    <dgm:cxn modelId="{EBE31A79-1B84-4E68-A0DC-19DEA63B9F2C}" type="presParOf" srcId="{E9B7D180-A859-463C-931C-DD69369F4E22}" destId="{46EC8D55-8669-4094-A1DF-DA63370BED69}" srcOrd="2" destOrd="0" presId="urn:microsoft.com/office/officeart/2018/2/layout/IconCircleList"/>
    <dgm:cxn modelId="{08A95C2A-6034-40AE-8A0B-531E59FEB8B8}" type="presParOf" srcId="{E9B7D180-A859-463C-931C-DD69369F4E22}" destId="{5F5588C8-DB47-418C-AAE4-0ECAD2969E2F}" srcOrd="3" destOrd="0" presId="urn:microsoft.com/office/officeart/2018/2/layout/IconCircleList"/>
    <dgm:cxn modelId="{40C7167F-F2BE-4785-83CF-E6AB8FF1F2F8}" type="presParOf" srcId="{45B6B002-A1D8-4972-81D4-D638F78A2AF8}" destId="{9CCB04EB-2108-41EC-B6F2-389D825E72B2}" srcOrd="5" destOrd="0" presId="urn:microsoft.com/office/officeart/2018/2/layout/IconCircleList"/>
    <dgm:cxn modelId="{DEC11F2F-BF4C-4CF2-A0C1-7DFDDBD8A74C}" type="presParOf" srcId="{45B6B002-A1D8-4972-81D4-D638F78A2AF8}" destId="{2C7850BE-4A8F-4228-8394-1F39CB7D9B9D}" srcOrd="6" destOrd="0" presId="urn:microsoft.com/office/officeart/2018/2/layout/IconCircleList"/>
    <dgm:cxn modelId="{D1B871A7-78F9-4AA3-AB7C-7A294C5C085B}" type="presParOf" srcId="{2C7850BE-4A8F-4228-8394-1F39CB7D9B9D}" destId="{C3884418-7417-429C-A8CF-B59C4B82E7C4}" srcOrd="0" destOrd="0" presId="urn:microsoft.com/office/officeart/2018/2/layout/IconCircleList"/>
    <dgm:cxn modelId="{A9BC7DAD-2B69-4585-A191-513AAD5E774D}" type="presParOf" srcId="{2C7850BE-4A8F-4228-8394-1F39CB7D9B9D}" destId="{94C81687-F480-400C-AC8F-D566D7AE83D6}" srcOrd="1" destOrd="0" presId="urn:microsoft.com/office/officeart/2018/2/layout/IconCircleList"/>
    <dgm:cxn modelId="{FE77E1B8-750F-4A25-B0AC-8341D2D933AA}" type="presParOf" srcId="{2C7850BE-4A8F-4228-8394-1F39CB7D9B9D}" destId="{10249E8A-2A40-4264-B336-F881270F0D9E}" srcOrd="2" destOrd="0" presId="urn:microsoft.com/office/officeart/2018/2/layout/IconCircleList"/>
    <dgm:cxn modelId="{3D852404-08AC-45F6-881D-8EA44EA10129}" type="presParOf" srcId="{2C7850BE-4A8F-4228-8394-1F39CB7D9B9D}" destId="{E61D9FDA-3660-498D-8CD5-3883566BB792}" srcOrd="3" destOrd="0" presId="urn:microsoft.com/office/officeart/2018/2/layout/IconCircleList"/>
    <dgm:cxn modelId="{4A62E027-ECC8-4998-B4EA-C300CE5B5C6B}" type="presParOf" srcId="{45B6B002-A1D8-4972-81D4-D638F78A2AF8}" destId="{F6AF661E-127F-44AC-99AF-4AB38093E91A}" srcOrd="7" destOrd="0" presId="urn:microsoft.com/office/officeart/2018/2/layout/IconCircleList"/>
    <dgm:cxn modelId="{513BBE3D-5703-45D9-A6F3-2FDC115C5B34}" type="presParOf" srcId="{45B6B002-A1D8-4972-81D4-D638F78A2AF8}" destId="{7F120C46-6A5C-499B-B6A6-14BEB4A2C00C}" srcOrd="8" destOrd="0" presId="urn:microsoft.com/office/officeart/2018/2/layout/IconCircleList"/>
    <dgm:cxn modelId="{F0B6E1D8-1151-4787-8351-BEB9AAF1F790}" type="presParOf" srcId="{7F120C46-6A5C-499B-B6A6-14BEB4A2C00C}" destId="{90A0D9BD-5DAA-48BF-BE2C-2F7F2E8B86FC}" srcOrd="0" destOrd="0" presId="urn:microsoft.com/office/officeart/2018/2/layout/IconCircleList"/>
    <dgm:cxn modelId="{426C3CC2-7115-4B26-B13B-2618781B56B1}" type="presParOf" srcId="{7F120C46-6A5C-499B-B6A6-14BEB4A2C00C}" destId="{6B63A38D-489A-4798-9C95-413905B24FAD}" srcOrd="1" destOrd="0" presId="urn:microsoft.com/office/officeart/2018/2/layout/IconCircleList"/>
    <dgm:cxn modelId="{B26AE6E9-E51B-41AA-AD2C-D782C34CE7F7}" type="presParOf" srcId="{7F120C46-6A5C-499B-B6A6-14BEB4A2C00C}" destId="{C8083E36-0AA4-4885-BB36-FAB602989A3E}" srcOrd="2" destOrd="0" presId="urn:microsoft.com/office/officeart/2018/2/layout/IconCircleList"/>
    <dgm:cxn modelId="{201D0FA8-8B39-4126-9BB5-6F8EBE3D4236}" type="presParOf" srcId="{7F120C46-6A5C-499B-B6A6-14BEB4A2C00C}" destId="{44C93523-0FA8-403C-8C1A-B8B615DCF253}" srcOrd="3" destOrd="0" presId="urn:microsoft.com/office/officeart/2018/2/layout/IconCircleList"/>
    <dgm:cxn modelId="{0C1CC32E-CC7D-446A-985F-69C762AF3603}" type="presParOf" srcId="{45B6B002-A1D8-4972-81D4-D638F78A2AF8}" destId="{EEBB2598-F840-4CDB-BA20-A6021D0C804E}" srcOrd="9" destOrd="0" presId="urn:microsoft.com/office/officeart/2018/2/layout/IconCircleList"/>
    <dgm:cxn modelId="{69F8CC5C-FBC0-4A3A-B614-BAA07FD1F975}" type="presParOf" srcId="{45B6B002-A1D8-4972-81D4-D638F78A2AF8}" destId="{14B8F917-78A5-46B9-94EA-E453CA0608D0}" srcOrd="10" destOrd="0" presId="urn:microsoft.com/office/officeart/2018/2/layout/IconCircleList"/>
    <dgm:cxn modelId="{097AB4A9-18F6-46CB-9927-AA247F18A81D}" type="presParOf" srcId="{14B8F917-78A5-46B9-94EA-E453CA0608D0}" destId="{ED609BAB-0B4D-4810-B06B-78F82267AAAB}" srcOrd="0" destOrd="0" presId="urn:microsoft.com/office/officeart/2018/2/layout/IconCircleList"/>
    <dgm:cxn modelId="{424BCCD6-9EE6-4750-A4A1-44571F79ABA8}" type="presParOf" srcId="{14B8F917-78A5-46B9-94EA-E453CA0608D0}" destId="{EEBAE5E3-CC77-4BBF-9403-B4B67FFF1F85}" srcOrd="1" destOrd="0" presId="urn:microsoft.com/office/officeart/2018/2/layout/IconCircleList"/>
    <dgm:cxn modelId="{9FBBB896-6C11-4CC9-8904-C62121918FC5}" type="presParOf" srcId="{14B8F917-78A5-46B9-94EA-E453CA0608D0}" destId="{27829F5E-421D-4066-8130-6DC2B2F9A150}" srcOrd="2" destOrd="0" presId="urn:microsoft.com/office/officeart/2018/2/layout/IconCircleList"/>
    <dgm:cxn modelId="{5CE1D5B9-9CCF-44FB-A7A3-6C87B3660196}" type="presParOf" srcId="{14B8F917-78A5-46B9-94EA-E453CA0608D0}" destId="{222ABF55-F86E-4A27-A722-C8C2778E9496}" srcOrd="3" destOrd="0" presId="urn:microsoft.com/office/officeart/2018/2/layout/IconCircleList"/>
    <dgm:cxn modelId="{B8D7E711-700A-49C6-8940-A549DB27AF01}" type="presParOf" srcId="{45B6B002-A1D8-4972-81D4-D638F78A2AF8}" destId="{1ADD9357-7168-4680-A3AE-E75753398A73}" srcOrd="11" destOrd="0" presId="urn:microsoft.com/office/officeart/2018/2/layout/IconCircleList"/>
    <dgm:cxn modelId="{E54D2B1A-4AF3-45B3-9BC0-5AAFCA6A0D28}" type="presParOf" srcId="{45B6B002-A1D8-4972-81D4-D638F78A2AF8}" destId="{42B92FEC-FC41-420F-B45A-6BACF0755430}" srcOrd="12" destOrd="0" presId="urn:microsoft.com/office/officeart/2018/2/layout/IconCircleList"/>
    <dgm:cxn modelId="{AF712729-00E8-4905-8403-F3CE2821DE9E}" type="presParOf" srcId="{42B92FEC-FC41-420F-B45A-6BACF0755430}" destId="{49F1DA67-3021-4704-B860-FA7F590FC2E8}" srcOrd="0" destOrd="0" presId="urn:microsoft.com/office/officeart/2018/2/layout/IconCircleList"/>
    <dgm:cxn modelId="{237A073D-E939-4D30-AA88-483A48A8F88A}" type="presParOf" srcId="{42B92FEC-FC41-420F-B45A-6BACF0755430}" destId="{5620CBEA-ED47-4709-A7B4-2DE27C617FB9}" srcOrd="1" destOrd="0" presId="urn:microsoft.com/office/officeart/2018/2/layout/IconCircleList"/>
    <dgm:cxn modelId="{4003779B-D0F2-4EAA-84B3-53B380644853}" type="presParOf" srcId="{42B92FEC-FC41-420F-B45A-6BACF0755430}" destId="{CDEC7227-9313-4C83-B6CF-4188DAEC0FCC}" srcOrd="2" destOrd="0" presId="urn:microsoft.com/office/officeart/2018/2/layout/IconCircleList"/>
    <dgm:cxn modelId="{E8149450-926B-4AB1-BBD8-F2CB27B1CA18}" type="presParOf" srcId="{42B92FEC-FC41-420F-B45A-6BACF0755430}" destId="{864DE784-BF07-433E-8E01-AA745741790B}" srcOrd="3" destOrd="0" presId="urn:microsoft.com/office/officeart/2018/2/layout/IconCircleList"/>
    <dgm:cxn modelId="{0B818BF7-23BA-4D2F-B5E8-0BEEDE3A0C6D}" type="presParOf" srcId="{45B6B002-A1D8-4972-81D4-D638F78A2AF8}" destId="{EA0A9C9D-48ED-4ECC-A51F-9D0DE14D6FBB}" srcOrd="13" destOrd="0" presId="urn:microsoft.com/office/officeart/2018/2/layout/IconCircleList"/>
    <dgm:cxn modelId="{29413BF8-4143-4FA8-BA58-4F3E17405A8A}" type="presParOf" srcId="{45B6B002-A1D8-4972-81D4-D638F78A2AF8}" destId="{456BDAF9-62AD-4E8A-B3C3-178FCF2DE01C}" srcOrd="14" destOrd="0" presId="urn:microsoft.com/office/officeart/2018/2/layout/IconCircleList"/>
    <dgm:cxn modelId="{B0DB549C-9B3F-43DB-9E5E-1E86BD21F52C}" type="presParOf" srcId="{456BDAF9-62AD-4E8A-B3C3-178FCF2DE01C}" destId="{980FD599-B79A-4587-8AF7-EEF14222A420}" srcOrd="0" destOrd="0" presId="urn:microsoft.com/office/officeart/2018/2/layout/IconCircleList"/>
    <dgm:cxn modelId="{B7373601-5CD9-4CBF-9627-8F312597739A}" type="presParOf" srcId="{456BDAF9-62AD-4E8A-B3C3-178FCF2DE01C}" destId="{EFFB6D0F-15D7-474E-AC45-79B0092C650B}" srcOrd="1" destOrd="0" presId="urn:microsoft.com/office/officeart/2018/2/layout/IconCircleList"/>
    <dgm:cxn modelId="{E641A777-0F62-4F0B-8543-1D5BDD3F606D}" type="presParOf" srcId="{456BDAF9-62AD-4E8A-B3C3-178FCF2DE01C}" destId="{1120982A-6DC8-4C0F-8F53-30A7D1BB63FB}" srcOrd="2" destOrd="0" presId="urn:microsoft.com/office/officeart/2018/2/layout/IconCircleList"/>
    <dgm:cxn modelId="{3EC655F7-EE1D-41F5-AFCC-431DDA1CE958}" type="presParOf" srcId="{456BDAF9-62AD-4E8A-B3C3-178FCF2DE01C}" destId="{5E4E95C7-B048-40BB-900F-2A9FD4C128C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5A054-E046-41DF-A2AD-7BAAF89717A9}">
      <dsp:nvSpPr>
        <dsp:cNvPr id="0" name=""/>
        <dsp:cNvSpPr/>
      </dsp:nvSpPr>
      <dsp:spPr>
        <a:xfrm>
          <a:off x="159958" y="250618"/>
          <a:ext cx="718660" cy="7186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C075E-11E6-42DE-87F7-6B4E3D3D05B8}">
      <dsp:nvSpPr>
        <dsp:cNvPr id="0" name=""/>
        <dsp:cNvSpPr/>
      </dsp:nvSpPr>
      <dsp:spPr>
        <a:xfrm>
          <a:off x="310877" y="401537"/>
          <a:ext cx="416823" cy="4168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BA74B3-4216-4413-AEBF-748C329F9D07}">
      <dsp:nvSpPr>
        <dsp:cNvPr id="0" name=""/>
        <dsp:cNvSpPr/>
      </dsp:nvSpPr>
      <dsp:spPr>
        <a:xfrm>
          <a:off x="1032617" y="250618"/>
          <a:ext cx="1693986" cy="7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b="1" kern="1200"/>
            <a:t>Priority groups </a:t>
          </a:r>
          <a:r>
            <a:rPr lang="en-US" sz="1100" kern="1200"/>
            <a:t>– Who are a priority for returning to work on-site? </a:t>
          </a:r>
          <a:endParaRPr lang="en-US" sz="1100" kern="1200" dirty="0"/>
        </a:p>
      </dsp:txBody>
      <dsp:txXfrm>
        <a:off x="1032617" y="250618"/>
        <a:ext cx="1693986" cy="718660"/>
      </dsp:txXfrm>
    </dsp:sp>
    <dsp:sp modelId="{11087F6D-18EF-4FF5-ADA5-C24BF3377B05}">
      <dsp:nvSpPr>
        <dsp:cNvPr id="0" name=""/>
        <dsp:cNvSpPr/>
      </dsp:nvSpPr>
      <dsp:spPr>
        <a:xfrm>
          <a:off x="3021768" y="250618"/>
          <a:ext cx="718660" cy="71866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8A423-5D6B-4F77-ADBC-82C0C72C7EDE}">
      <dsp:nvSpPr>
        <dsp:cNvPr id="0" name=""/>
        <dsp:cNvSpPr/>
      </dsp:nvSpPr>
      <dsp:spPr>
        <a:xfrm>
          <a:off x="3172686" y="401537"/>
          <a:ext cx="416823" cy="4168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FFDEA1-87D9-4466-BD01-901C687B481E}">
      <dsp:nvSpPr>
        <dsp:cNvPr id="0" name=""/>
        <dsp:cNvSpPr/>
      </dsp:nvSpPr>
      <dsp:spPr>
        <a:xfrm>
          <a:off x="3894427" y="250618"/>
          <a:ext cx="1693986" cy="7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b="1" kern="1200"/>
            <a:t>Scheduling</a:t>
          </a:r>
          <a:r>
            <a:rPr lang="en-US" sz="1100" kern="1200"/>
            <a:t> – How do we group teams to be in the same physical space?</a:t>
          </a:r>
          <a:endParaRPr lang="en-US" sz="1100" kern="1200" dirty="0"/>
        </a:p>
      </dsp:txBody>
      <dsp:txXfrm>
        <a:off x="3894427" y="250618"/>
        <a:ext cx="1693986" cy="718660"/>
      </dsp:txXfrm>
    </dsp:sp>
    <dsp:sp modelId="{47083F97-03BD-48B3-AAC4-D7394E807CAF}">
      <dsp:nvSpPr>
        <dsp:cNvPr id="0" name=""/>
        <dsp:cNvSpPr/>
      </dsp:nvSpPr>
      <dsp:spPr>
        <a:xfrm>
          <a:off x="5883577" y="250618"/>
          <a:ext cx="718660" cy="71866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C4AF8-02C6-4FB0-8D0B-E283D7FF29DA}">
      <dsp:nvSpPr>
        <dsp:cNvPr id="0" name=""/>
        <dsp:cNvSpPr/>
      </dsp:nvSpPr>
      <dsp:spPr>
        <a:xfrm>
          <a:off x="6034496" y="401537"/>
          <a:ext cx="416823" cy="41682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5588C8-DB47-418C-AAE4-0ECAD2969E2F}">
      <dsp:nvSpPr>
        <dsp:cNvPr id="0" name=""/>
        <dsp:cNvSpPr/>
      </dsp:nvSpPr>
      <dsp:spPr>
        <a:xfrm>
          <a:off x="6700090" y="184534"/>
          <a:ext cx="1806280" cy="850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b="1" kern="1200" dirty="0"/>
            <a:t>Health &amp; Wellbeing </a:t>
          </a:r>
          <a:r>
            <a:rPr lang="en-US" sz="1100" kern="1200" dirty="0"/>
            <a:t>– Continued support of additional health and wellbeing measures, both on-site and virtually.</a:t>
          </a:r>
        </a:p>
      </dsp:txBody>
      <dsp:txXfrm>
        <a:off x="6700090" y="184534"/>
        <a:ext cx="1806280" cy="850829"/>
      </dsp:txXfrm>
    </dsp:sp>
    <dsp:sp modelId="{C3884418-7417-429C-A8CF-B59C4B82E7C4}">
      <dsp:nvSpPr>
        <dsp:cNvPr id="0" name=""/>
        <dsp:cNvSpPr/>
      </dsp:nvSpPr>
      <dsp:spPr>
        <a:xfrm>
          <a:off x="159958" y="1719799"/>
          <a:ext cx="718660" cy="71866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81687-F480-400C-AC8F-D566D7AE83D6}">
      <dsp:nvSpPr>
        <dsp:cNvPr id="0" name=""/>
        <dsp:cNvSpPr/>
      </dsp:nvSpPr>
      <dsp:spPr>
        <a:xfrm>
          <a:off x="310877" y="1870718"/>
          <a:ext cx="416823" cy="41682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1D9FDA-3660-498D-8CD5-3883566BB792}">
      <dsp:nvSpPr>
        <dsp:cNvPr id="0" name=""/>
        <dsp:cNvSpPr/>
      </dsp:nvSpPr>
      <dsp:spPr>
        <a:xfrm>
          <a:off x="1032617" y="1719799"/>
          <a:ext cx="1693986" cy="7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b="1" kern="1200"/>
            <a:t>Effective working </a:t>
          </a:r>
          <a:r>
            <a:rPr lang="en-US" sz="1100" kern="1200"/>
            <a:t>– Designing how personnel will work together combining face to face with virtual, to ensure consistent interactions.</a:t>
          </a:r>
          <a:endParaRPr lang="en-US" sz="1100" kern="1200" dirty="0"/>
        </a:p>
      </dsp:txBody>
      <dsp:txXfrm>
        <a:off x="1032617" y="1719799"/>
        <a:ext cx="1693986" cy="718660"/>
      </dsp:txXfrm>
    </dsp:sp>
    <dsp:sp modelId="{90A0D9BD-5DAA-48BF-BE2C-2F7F2E8B86FC}">
      <dsp:nvSpPr>
        <dsp:cNvPr id="0" name=""/>
        <dsp:cNvSpPr/>
      </dsp:nvSpPr>
      <dsp:spPr>
        <a:xfrm>
          <a:off x="3021768" y="1719799"/>
          <a:ext cx="718660" cy="71866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63A38D-489A-4798-9C95-413905B24FAD}">
      <dsp:nvSpPr>
        <dsp:cNvPr id="0" name=""/>
        <dsp:cNvSpPr/>
      </dsp:nvSpPr>
      <dsp:spPr>
        <a:xfrm>
          <a:off x="3172686" y="1870718"/>
          <a:ext cx="416823" cy="41682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C93523-0FA8-403C-8C1A-B8B615DCF253}">
      <dsp:nvSpPr>
        <dsp:cNvPr id="0" name=""/>
        <dsp:cNvSpPr/>
      </dsp:nvSpPr>
      <dsp:spPr>
        <a:xfrm>
          <a:off x="3894427" y="1719799"/>
          <a:ext cx="1693986" cy="7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b="1" kern="1200" dirty="0"/>
            <a:t>Employee engagement </a:t>
          </a:r>
          <a:r>
            <a:rPr lang="en-US" sz="1100" kern="1200" dirty="0"/>
            <a:t>– Continued engagement through communications at all levels and across office based and virtual teams.</a:t>
          </a:r>
        </a:p>
      </dsp:txBody>
      <dsp:txXfrm>
        <a:off x="3894427" y="1719799"/>
        <a:ext cx="1693986" cy="718660"/>
      </dsp:txXfrm>
    </dsp:sp>
    <dsp:sp modelId="{ED609BAB-0B4D-4810-B06B-78F82267AAAB}">
      <dsp:nvSpPr>
        <dsp:cNvPr id="0" name=""/>
        <dsp:cNvSpPr/>
      </dsp:nvSpPr>
      <dsp:spPr>
        <a:xfrm>
          <a:off x="5883577" y="1719799"/>
          <a:ext cx="718660" cy="7186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AE5E3-CC77-4BBF-9403-B4B67FFF1F85}">
      <dsp:nvSpPr>
        <dsp:cNvPr id="0" name=""/>
        <dsp:cNvSpPr/>
      </dsp:nvSpPr>
      <dsp:spPr>
        <a:xfrm>
          <a:off x="6034496" y="1870718"/>
          <a:ext cx="416823" cy="416823"/>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2ABF55-F86E-4A27-A722-C8C2778E9496}">
      <dsp:nvSpPr>
        <dsp:cNvPr id="0" name=""/>
        <dsp:cNvSpPr/>
      </dsp:nvSpPr>
      <dsp:spPr>
        <a:xfrm>
          <a:off x="6756237" y="1719799"/>
          <a:ext cx="1693986" cy="7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b="1" kern="1200"/>
            <a:t>Technology</a:t>
          </a:r>
          <a:r>
            <a:rPr lang="en-US" sz="1100" kern="1200"/>
            <a:t> – Management of technology and networks to cope with combination of in-house and remote access.</a:t>
          </a:r>
          <a:endParaRPr lang="en-US" sz="1100" kern="1200" dirty="0"/>
        </a:p>
      </dsp:txBody>
      <dsp:txXfrm>
        <a:off x="6756237" y="1719799"/>
        <a:ext cx="1693986" cy="718660"/>
      </dsp:txXfrm>
    </dsp:sp>
    <dsp:sp modelId="{49F1DA67-3021-4704-B860-FA7F590FC2E8}">
      <dsp:nvSpPr>
        <dsp:cNvPr id="0" name=""/>
        <dsp:cNvSpPr/>
      </dsp:nvSpPr>
      <dsp:spPr>
        <a:xfrm>
          <a:off x="159958" y="3122895"/>
          <a:ext cx="718660" cy="71866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20CBEA-ED47-4709-A7B4-2DE27C617FB9}">
      <dsp:nvSpPr>
        <dsp:cNvPr id="0" name=""/>
        <dsp:cNvSpPr/>
      </dsp:nvSpPr>
      <dsp:spPr>
        <a:xfrm>
          <a:off x="310877" y="3273814"/>
          <a:ext cx="416823" cy="416823"/>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4DE784-BF07-433E-8E01-AA745741790B}">
      <dsp:nvSpPr>
        <dsp:cNvPr id="0" name=""/>
        <dsp:cNvSpPr/>
      </dsp:nvSpPr>
      <dsp:spPr>
        <a:xfrm>
          <a:off x="1032617" y="3122895"/>
          <a:ext cx="1693986" cy="7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b="1" kern="1200"/>
            <a:t>Policy</a:t>
          </a:r>
          <a:r>
            <a:rPr lang="en-US" sz="1100" kern="1200"/>
            <a:t> – Update and redesign  policies and procedures to include the new working practices.</a:t>
          </a:r>
          <a:endParaRPr lang="en-US" sz="1100" kern="1200" dirty="0"/>
        </a:p>
      </dsp:txBody>
      <dsp:txXfrm>
        <a:off x="1032617" y="3122895"/>
        <a:ext cx="1693986" cy="718660"/>
      </dsp:txXfrm>
    </dsp:sp>
    <dsp:sp modelId="{980FD599-B79A-4587-8AF7-EEF14222A420}">
      <dsp:nvSpPr>
        <dsp:cNvPr id="0" name=""/>
        <dsp:cNvSpPr/>
      </dsp:nvSpPr>
      <dsp:spPr>
        <a:xfrm>
          <a:off x="3021768" y="3122895"/>
          <a:ext cx="718660" cy="71866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FB6D0F-15D7-474E-AC45-79B0092C650B}">
      <dsp:nvSpPr>
        <dsp:cNvPr id="0" name=""/>
        <dsp:cNvSpPr/>
      </dsp:nvSpPr>
      <dsp:spPr>
        <a:xfrm>
          <a:off x="3172686" y="3273814"/>
          <a:ext cx="416823" cy="416823"/>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4E95C7-B048-40BB-900F-2A9FD4C128C2}">
      <dsp:nvSpPr>
        <dsp:cNvPr id="0" name=""/>
        <dsp:cNvSpPr/>
      </dsp:nvSpPr>
      <dsp:spPr>
        <a:xfrm>
          <a:off x="3894427" y="3122895"/>
          <a:ext cx="1693986" cy="7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b="1" kern="1200"/>
            <a:t>Facilities &amp; workplace </a:t>
          </a:r>
          <a:r>
            <a:rPr lang="en-US" sz="1100" kern="1200"/>
            <a:t>– Update and re-organize office / working spaces to serve remote and face to face simultaneously.</a:t>
          </a:r>
          <a:endParaRPr lang="en-US" sz="1100" kern="1200" dirty="0"/>
        </a:p>
      </dsp:txBody>
      <dsp:txXfrm>
        <a:off x="3894427" y="3122895"/>
        <a:ext cx="1693986" cy="71866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35" cy="464503"/>
          </a:xfrm>
          <a:prstGeom prst="rect">
            <a:avLst/>
          </a:prstGeom>
        </p:spPr>
        <p:txBody>
          <a:bodyPr vert="horz" lIns="91407" tIns="45703" rIns="91407" bIns="45703"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1081" y="1"/>
            <a:ext cx="3037735" cy="464503"/>
          </a:xfrm>
          <a:prstGeom prst="rect">
            <a:avLst/>
          </a:prstGeom>
        </p:spPr>
        <p:txBody>
          <a:bodyPr vert="horz" lIns="91407" tIns="45703" rIns="91407" bIns="45703" rtlCol="0"/>
          <a:lstStyle>
            <a:lvl1pPr algn="r" eaLnBrk="1" hangingPunct="1">
              <a:defRPr sz="1200">
                <a:latin typeface="Arial" charset="0"/>
              </a:defRPr>
            </a:lvl1pPr>
          </a:lstStyle>
          <a:p>
            <a:pPr>
              <a:defRPr/>
            </a:pPr>
            <a:fld id="{16CF527D-DE92-4BB0-9CAA-8C0B5E5AE367}" type="datetimeFigureOut">
              <a:rPr lang="en-US"/>
              <a:pPr>
                <a:defRPr/>
              </a:pPr>
              <a:t>5/19/2020</a:t>
            </a:fld>
            <a:endParaRPr lang="en-US" dirty="0"/>
          </a:p>
        </p:txBody>
      </p:sp>
      <p:sp>
        <p:nvSpPr>
          <p:cNvPr id="4" name="Footer Placeholder 3"/>
          <p:cNvSpPr>
            <a:spLocks noGrp="1"/>
          </p:cNvSpPr>
          <p:nvPr>
            <p:ph type="ftr" sz="quarter" idx="2"/>
          </p:nvPr>
        </p:nvSpPr>
        <p:spPr>
          <a:xfrm>
            <a:off x="1" y="8830313"/>
            <a:ext cx="3037735" cy="464503"/>
          </a:xfrm>
          <a:prstGeom prst="rect">
            <a:avLst/>
          </a:prstGeom>
        </p:spPr>
        <p:txBody>
          <a:bodyPr vert="horz" lIns="91407" tIns="45703" rIns="91407" bIns="45703"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1081" y="8830313"/>
            <a:ext cx="3037735" cy="464503"/>
          </a:xfrm>
          <a:prstGeom prst="rect">
            <a:avLst/>
          </a:prstGeom>
        </p:spPr>
        <p:txBody>
          <a:bodyPr vert="horz" wrap="square" lIns="91407" tIns="45703" rIns="91407" bIns="45703" numCol="1" anchor="b" anchorCtr="0" compatLnSpc="1">
            <a:prstTxWarp prst="textNoShape">
              <a:avLst/>
            </a:prstTxWarp>
          </a:bodyPr>
          <a:lstStyle>
            <a:lvl1pPr algn="r" eaLnBrk="1" hangingPunct="1">
              <a:defRPr sz="1200"/>
            </a:lvl1pPr>
          </a:lstStyle>
          <a:p>
            <a:fld id="{60F36851-6174-4498-8CF6-44FC748803EB}" type="slidenum">
              <a:rPr lang="en-US" altLang="en-US"/>
              <a:pPr/>
              <a:t>‹#›</a:t>
            </a:fld>
            <a:endParaRPr lang="en-US" altLang="en-US" dirty="0"/>
          </a:p>
        </p:txBody>
      </p:sp>
    </p:spTree>
    <p:extLst>
      <p:ext uri="{BB962C8B-B14F-4D97-AF65-F5344CB8AC3E}">
        <p14:creationId xmlns:p14="http://schemas.microsoft.com/office/powerpoint/2010/main" val="1702691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35" cy="464503"/>
          </a:xfrm>
          <a:prstGeom prst="rect">
            <a:avLst/>
          </a:prstGeom>
        </p:spPr>
        <p:txBody>
          <a:bodyPr vert="horz" lIns="93145" tIns="46572" rIns="93145" bIns="46572"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971081" y="1"/>
            <a:ext cx="3037735" cy="464503"/>
          </a:xfrm>
          <a:prstGeom prst="rect">
            <a:avLst/>
          </a:prstGeom>
        </p:spPr>
        <p:txBody>
          <a:bodyPr vert="horz" lIns="93145" tIns="46572" rIns="93145" bIns="46572" rtlCol="0"/>
          <a:lstStyle>
            <a:lvl1pPr algn="r" eaLnBrk="1" hangingPunct="1">
              <a:defRPr sz="1200">
                <a:latin typeface="Arial" charset="0"/>
              </a:defRPr>
            </a:lvl1pPr>
          </a:lstStyle>
          <a:p>
            <a:pPr>
              <a:defRPr/>
            </a:pPr>
            <a:fld id="{BA7DFB10-3958-4028-B4C6-E6D25CF69F7E}" type="datetimeFigureOut">
              <a:rPr lang="en-US"/>
              <a:pPr>
                <a:defRPr/>
              </a:pPr>
              <a:t>5/19/2020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5" tIns="46572" rIns="93145" bIns="46572" rtlCol="0" anchor="ctr"/>
          <a:lstStyle/>
          <a:p>
            <a:pPr lvl="0"/>
            <a:endParaRPr lang="en-US" noProof="0" dirty="0"/>
          </a:p>
        </p:txBody>
      </p:sp>
      <p:sp>
        <p:nvSpPr>
          <p:cNvPr id="5" name="Notes Placeholder 4"/>
          <p:cNvSpPr>
            <a:spLocks noGrp="1"/>
          </p:cNvSpPr>
          <p:nvPr>
            <p:ph type="body" sz="quarter" idx="3"/>
          </p:nvPr>
        </p:nvSpPr>
        <p:spPr>
          <a:xfrm>
            <a:off x="701994" y="4416742"/>
            <a:ext cx="5606418" cy="4182112"/>
          </a:xfrm>
          <a:prstGeom prst="rect">
            <a:avLst/>
          </a:prstGeom>
        </p:spPr>
        <p:txBody>
          <a:bodyPr vert="horz" lIns="93145" tIns="46572" rIns="93145" bIns="4657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313"/>
            <a:ext cx="3037735" cy="464503"/>
          </a:xfrm>
          <a:prstGeom prst="rect">
            <a:avLst/>
          </a:prstGeom>
        </p:spPr>
        <p:txBody>
          <a:bodyPr vert="horz" lIns="93145" tIns="46572" rIns="93145" bIns="46572"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1081" y="8830313"/>
            <a:ext cx="3037735" cy="464503"/>
          </a:xfrm>
          <a:prstGeom prst="rect">
            <a:avLst/>
          </a:prstGeom>
        </p:spPr>
        <p:txBody>
          <a:bodyPr vert="horz" wrap="square" lIns="93145" tIns="46572" rIns="93145" bIns="46572" numCol="1" anchor="b" anchorCtr="0" compatLnSpc="1">
            <a:prstTxWarp prst="textNoShape">
              <a:avLst/>
            </a:prstTxWarp>
          </a:bodyPr>
          <a:lstStyle>
            <a:lvl1pPr algn="r" eaLnBrk="1" hangingPunct="1">
              <a:defRPr sz="1200"/>
            </a:lvl1pPr>
          </a:lstStyle>
          <a:p>
            <a:fld id="{41148E60-8377-41BE-8D31-6C78420D4E9A}" type="slidenum">
              <a:rPr lang="en-US" altLang="en-US"/>
              <a:pPr/>
              <a:t>‹#›</a:t>
            </a:fld>
            <a:endParaRPr lang="en-US" altLang="en-US" dirty="0"/>
          </a:p>
        </p:txBody>
      </p:sp>
    </p:spTree>
    <p:extLst>
      <p:ext uri="{BB962C8B-B14F-4D97-AF65-F5344CB8AC3E}">
        <p14:creationId xmlns:p14="http://schemas.microsoft.com/office/powerpoint/2010/main" val="665069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387E1-4EE7-4128-A3D8-A4DE5A897F00}" type="slidenum">
              <a:rPr lang="en-US" smtClean="0"/>
              <a:t>1</a:t>
            </a:fld>
            <a:endParaRPr lang="en-US"/>
          </a:p>
        </p:txBody>
      </p:sp>
    </p:spTree>
    <p:extLst>
      <p:ext uri="{BB962C8B-B14F-4D97-AF65-F5344CB8AC3E}">
        <p14:creationId xmlns:p14="http://schemas.microsoft.com/office/powerpoint/2010/main" val="102870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48E60-8377-41BE-8D31-6C78420D4E9A}" type="slidenum">
              <a:rPr lang="en-US" altLang="en-US" smtClean="0"/>
              <a:pPr/>
              <a:t>10</a:t>
            </a:fld>
            <a:endParaRPr lang="en-US" altLang="en-US" dirty="0"/>
          </a:p>
        </p:txBody>
      </p:sp>
    </p:spTree>
    <p:extLst>
      <p:ext uri="{BB962C8B-B14F-4D97-AF65-F5344CB8AC3E}">
        <p14:creationId xmlns:p14="http://schemas.microsoft.com/office/powerpoint/2010/main" val="394994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21</a:t>
            </a:fld>
            <a:endParaRPr lang="en-US"/>
          </a:p>
        </p:txBody>
      </p:sp>
    </p:spTree>
    <p:extLst>
      <p:ext uri="{BB962C8B-B14F-4D97-AF65-F5344CB8AC3E}">
        <p14:creationId xmlns:p14="http://schemas.microsoft.com/office/powerpoint/2010/main" val="291473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1F738EE-0969-43CD-A125-F6FC17FEEE2E}" type="slidenum">
              <a:rPr lang="en-US" altLang="en-US" smtClean="0"/>
              <a:pPr/>
              <a:t>‹#›</a:t>
            </a:fld>
            <a:endParaRPr lang="en-US" alt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CC9D3A-5CE8-4781-B32B-F84764201A08}" type="slidenum">
              <a:rPr lang="en-US" altLang="en-US" smtClean="0"/>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FA1FE-999B-422C-A3C3-8BD39C7392E8}" type="slidenum">
              <a:rPr lang="en-US" altLang="en-US" smtClean="0"/>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44475-9E5A-41CA-83C1-EBF012408FEF}" type="slidenum">
              <a:rPr lang="en-US" altLang="en-US" smtClean="0"/>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6EAF00EC-CD44-498C-ADAC-E073B6FC38AF}" type="slidenum">
              <a:rPr lang="en-US" altLang="en-US" smtClean="0"/>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C1B1C6-D096-4031-9FBD-4268B67499D5}" type="slidenum">
              <a:rPr lang="en-US" altLang="en-US" smtClean="0"/>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2D9C25-DA01-4062-BD5E-4BE3F6AE7095}" type="slidenum">
              <a:rPr lang="en-US" altLang="en-US" smtClean="0"/>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A35B21-0EE4-47E9-A3D8-F01800E5C9FB}" type="slidenum">
              <a:rPr lang="en-US" altLang="en-US" smtClean="0"/>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2D05D-6C0D-4381-B20F-5A1A32AFE80F}" type="slidenum">
              <a:rPr lang="en-US" altLang="en-US" smtClean="0"/>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DD2166-1B5F-4F71-B4F9-C3E55D827B1E}" type="slidenum">
              <a:rPr lang="en-US" altLang="en-US" smtClean="0"/>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49B15-90BD-4C8F-9DAD-285815B020F8}" type="slidenum">
              <a:rPr lang="en-US" altLang="en-US" smtClean="0"/>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3BFFA9A-FCD3-491B-8F06-22B488071F14}" type="datetimeFigureOut">
              <a:rPr lang="en-US" smtClean="0"/>
              <a:t>5/19/2020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9F15C0E-556A-4D46-A120-ED37BC0C8379}" type="slidenum">
              <a:rPr lang="en-US" altLang="en-US" smtClean="0"/>
              <a:pPr/>
              <a:t>‹#›</a:t>
            </a:fld>
            <a:endParaRPr lang="en-US" altLang="en-US" dirty="0"/>
          </a:p>
        </p:txBody>
      </p:sp>
      <p:sp>
        <p:nvSpPr>
          <p:cNvPr id="7" name="Freeform 6"/>
          <p:cNvSpPr>
            <a:spLocks/>
          </p:cNvSpPr>
          <p:nvPr userDrawn="1"/>
        </p:nvSpPr>
        <p:spPr bwMode="auto">
          <a:xfrm>
            <a:off x="311150" y="228600"/>
            <a:ext cx="8604250" cy="1612900"/>
          </a:xfrm>
          <a:custGeom>
            <a:avLst/>
            <a:gdLst>
              <a:gd name="T0" fmla="*/ 0 w 1944"/>
              <a:gd name="T1" fmla="*/ 0 h 493"/>
              <a:gd name="T2" fmla="*/ 0 w 1944"/>
              <a:gd name="T3" fmla="*/ 2147483646 h 493"/>
              <a:gd name="T4" fmla="*/ 2147483646 w 1944"/>
              <a:gd name="T5" fmla="*/ 2147483646 h 493"/>
              <a:gd name="T6" fmla="*/ 2147483646 w 1944"/>
              <a:gd name="T7" fmla="*/ 0 h 493"/>
              <a:gd name="T8" fmla="*/ 0 w 1944"/>
              <a:gd name="T9" fmla="*/ 0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gradFill rotWithShape="1">
            <a:gsLst>
              <a:gs pos="0">
                <a:srgbClr val="000080"/>
              </a:gs>
              <a:gs pos="100000">
                <a:srgbClr val="3366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8" name="Picture 14" descr="CNRSWLOGONO Bgrnd"/>
          <p:cNvPicPr>
            <a:picLocks noChangeAspect="1" noChangeArrowheads="1"/>
          </p:cNvPicPr>
          <p:nvPr userDrawn="1"/>
        </p:nvPicPr>
        <p:blipFill>
          <a:blip r:embed="rId13">
            <a:extLst>
              <a:ext uri="{28A0092B-C50C-407E-A947-70E740481C1C}">
                <a14:useLocalDpi xmlns:a14="http://schemas.microsoft.com/office/drawing/2010/main" val="0"/>
              </a:ext>
            </a:extLst>
          </a:blip>
          <a:srcRect l="33261" t="28799" r="31305" b="20000"/>
          <a:stretch>
            <a:fillRect/>
          </a:stretch>
        </p:blipFill>
        <p:spPr bwMode="auto">
          <a:xfrm>
            <a:off x="457200" y="269875"/>
            <a:ext cx="12065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6"/>
          <p:cNvSpPr>
            <a:spLocks/>
          </p:cNvSpPr>
          <p:nvPr userDrawn="1"/>
        </p:nvSpPr>
        <p:spPr bwMode="auto">
          <a:xfrm>
            <a:off x="317500" y="1292225"/>
            <a:ext cx="8591550" cy="512763"/>
          </a:xfrm>
          <a:custGeom>
            <a:avLst/>
            <a:gdLst>
              <a:gd name="T0" fmla="*/ 0 w 5412"/>
              <a:gd name="T1" fmla="*/ 2147483646 h 323"/>
              <a:gd name="T2" fmla="*/ 2147483646 w 5412"/>
              <a:gd name="T3" fmla="*/ 2147483646 h 323"/>
              <a:gd name="T4" fmla="*/ 0 60000 65536"/>
              <a:gd name="T5" fmla="*/ 0 60000 65536"/>
            </a:gdLst>
            <a:ahLst/>
            <a:cxnLst>
              <a:cxn ang="T4">
                <a:pos x="T0" y="T1"/>
              </a:cxn>
              <a:cxn ang="T5">
                <a:pos x="T2" y="T3"/>
              </a:cxn>
            </a:cxnLst>
            <a:rect l="0" t="0" r="r" b="b"/>
            <a:pathLst>
              <a:path w="5412" h="323">
                <a:moveTo>
                  <a:pt x="0" y="323"/>
                </a:moveTo>
                <a:cubicBezTo>
                  <a:pt x="2071" y="0"/>
                  <a:pt x="4044" y="62"/>
                  <a:pt x="5412" y="162"/>
                </a:cubicBezTo>
              </a:path>
            </a:pathLst>
          </a:custGeom>
          <a:noFill/>
          <a:ln w="635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17"/>
          <p:cNvSpPr>
            <a:spLocks/>
          </p:cNvSpPr>
          <p:nvPr userDrawn="1"/>
        </p:nvSpPr>
        <p:spPr bwMode="auto">
          <a:xfrm>
            <a:off x="844550" y="1266825"/>
            <a:ext cx="8061325" cy="508000"/>
          </a:xfrm>
          <a:custGeom>
            <a:avLst/>
            <a:gdLst>
              <a:gd name="T0" fmla="*/ 0 w 5078"/>
              <a:gd name="T1" fmla="*/ 2147483646 h 320"/>
              <a:gd name="T2" fmla="*/ 2147483646 w 5078"/>
              <a:gd name="T3" fmla="*/ 2147483646 h 320"/>
              <a:gd name="T4" fmla="*/ 0 60000 65536"/>
              <a:gd name="T5" fmla="*/ 0 60000 65536"/>
            </a:gdLst>
            <a:ahLst/>
            <a:cxnLst>
              <a:cxn ang="T4">
                <a:pos x="T0" y="T1"/>
              </a:cxn>
              <a:cxn ang="T5">
                <a:pos x="T2" y="T3"/>
              </a:cxn>
            </a:cxnLst>
            <a:rect l="0" t="0" r="r" b="b"/>
            <a:pathLst>
              <a:path w="5078" h="320">
                <a:moveTo>
                  <a:pt x="0" y="320"/>
                </a:moveTo>
                <a:cubicBezTo>
                  <a:pt x="1923" y="0"/>
                  <a:pt x="3777" y="40"/>
                  <a:pt x="5078" y="98"/>
                </a:cubicBezTo>
              </a:path>
            </a:pathLst>
          </a:custGeom>
          <a:noFill/>
          <a:ln w="635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 name="Freeform 18"/>
          <p:cNvSpPr>
            <a:spLocks/>
          </p:cNvSpPr>
          <p:nvPr userDrawn="1"/>
        </p:nvSpPr>
        <p:spPr bwMode="auto">
          <a:xfrm>
            <a:off x="314325" y="1204913"/>
            <a:ext cx="8594725" cy="563562"/>
          </a:xfrm>
          <a:custGeom>
            <a:avLst/>
            <a:gdLst>
              <a:gd name="T0" fmla="*/ 2147483646 w 5414"/>
              <a:gd name="T1" fmla="*/ 2147483646 h 355"/>
              <a:gd name="T2" fmla="*/ 0 w 5414"/>
              <a:gd name="T3" fmla="*/ 2147483646 h 355"/>
              <a:gd name="T4" fmla="*/ 0 60000 65536"/>
              <a:gd name="T5" fmla="*/ 0 60000 65536"/>
            </a:gdLst>
            <a:ahLst/>
            <a:cxnLst>
              <a:cxn ang="T4">
                <a:pos x="T0" y="T1"/>
              </a:cxn>
              <a:cxn ang="T5">
                <a:pos x="T2" y="T3"/>
              </a:cxn>
            </a:cxnLst>
            <a:rect l="0" t="0" r="r" b="b"/>
            <a:pathLst>
              <a:path w="5414" h="355">
                <a:moveTo>
                  <a:pt x="5414" y="131"/>
                </a:moveTo>
                <a:cubicBezTo>
                  <a:pt x="4031" y="52"/>
                  <a:pt x="2053" y="0"/>
                  <a:pt x="0" y="355"/>
                </a:cubicBezTo>
              </a:path>
            </a:pathLst>
          </a:custGeom>
          <a:noFill/>
          <a:ln w="6350">
            <a:solidFill>
              <a:srgbClr val="EFB32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19"/>
          <p:cNvSpPr>
            <a:spLocks/>
          </p:cNvSpPr>
          <p:nvPr userDrawn="1"/>
        </p:nvSpPr>
        <p:spPr bwMode="auto">
          <a:xfrm>
            <a:off x="317500" y="1249363"/>
            <a:ext cx="8591550" cy="558800"/>
          </a:xfrm>
          <a:custGeom>
            <a:avLst/>
            <a:gdLst>
              <a:gd name="T0" fmla="*/ 0 w 5412"/>
              <a:gd name="T1" fmla="*/ 2147483646 h 352"/>
              <a:gd name="T2" fmla="*/ 2147483646 w 5412"/>
              <a:gd name="T3" fmla="*/ 2147483646 h 352"/>
              <a:gd name="T4" fmla="*/ 0 60000 65536"/>
              <a:gd name="T5" fmla="*/ 0 60000 65536"/>
            </a:gdLst>
            <a:ahLst/>
            <a:cxnLst>
              <a:cxn ang="T4">
                <a:pos x="T0" y="T1"/>
              </a:cxn>
              <a:cxn ang="T5">
                <a:pos x="T2" y="T3"/>
              </a:cxn>
            </a:cxnLst>
            <a:rect l="0" t="0" r="r" b="b"/>
            <a:pathLst>
              <a:path w="5412" h="352">
                <a:moveTo>
                  <a:pt x="0" y="352"/>
                </a:moveTo>
                <a:cubicBezTo>
                  <a:pt x="2055" y="0"/>
                  <a:pt x="4029" y="74"/>
                  <a:pt x="5412" y="154"/>
                </a:cubicBezTo>
              </a:path>
            </a:pathLst>
          </a:custGeom>
          <a:noFill/>
          <a:ln w="635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20"/>
          <p:cNvSpPr>
            <a:spLocks/>
          </p:cNvSpPr>
          <p:nvPr userDrawn="1"/>
        </p:nvSpPr>
        <p:spPr bwMode="auto">
          <a:xfrm>
            <a:off x="2108200" y="1338263"/>
            <a:ext cx="6802438" cy="300037"/>
          </a:xfrm>
          <a:custGeom>
            <a:avLst/>
            <a:gdLst>
              <a:gd name="T0" fmla="*/ 0 w 4285"/>
              <a:gd name="T1" fmla="*/ 2147483646 h 189"/>
              <a:gd name="T2" fmla="*/ 2147483646 w 4285"/>
              <a:gd name="T3" fmla="*/ 2147483646 h 189"/>
              <a:gd name="T4" fmla="*/ 0 60000 65536"/>
              <a:gd name="T5" fmla="*/ 0 60000 65536"/>
            </a:gdLst>
            <a:ahLst/>
            <a:cxnLst>
              <a:cxn ang="T4">
                <a:pos x="T0" y="T1"/>
              </a:cxn>
              <a:cxn ang="T5">
                <a:pos x="T2" y="T3"/>
              </a:cxn>
            </a:cxnLst>
            <a:rect l="0" t="0" r="r" b="b"/>
            <a:pathLst>
              <a:path w="4285" h="189">
                <a:moveTo>
                  <a:pt x="0" y="189"/>
                </a:moveTo>
                <a:cubicBezTo>
                  <a:pt x="1625" y="0"/>
                  <a:pt x="2747" y="32"/>
                  <a:pt x="4285" y="146"/>
                </a:cubicBezTo>
              </a:path>
            </a:pathLst>
          </a:custGeom>
          <a:noFill/>
          <a:ln w="6350">
            <a:solidFill>
              <a:srgbClr val="EFB32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16" name="Picture 1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45413" y="320675"/>
            <a:ext cx="1017587"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oronavirus/2019-ncov/prevent-getting-sick/prevention.html" TargetMode="External"/><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handwashing/show-me-the-science-hand-sanitizer.html"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handwashing/when-how-handwashing.html" TargetMode="External"/><Relationship Id="rId2" Type="http://schemas.openxmlformats.org/officeDocument/2006/relationships/hyperlink" Target="https://www.cdc.gov/coronavirus/2019-ncov/prevent-getting-sick/social-distancing.html" TargetMode="Externa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hyperlink" Target="https://www.cdc.gov/coronavirus/2019-ncov/prevent-getting-sick/disinfecting-your-home.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2019-ncov/need-extra-precautions/people-at-higher-risk.html" TargetMode="External"/><Relationship Id="rId2" Type="http://schemas.openxmlformats.org/officeDocument/2006/relationships/hyperlink" Target="https://www.cdc.gov/coronavirus/2019-ncov/prevent-getting-sick/prevention.html" TargetMode="Externa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6948" y="3425511"/>
            <a:ext cx="7070105" cy="1068308"/>
          </a:xfrm>
        </p:spPr>
        <p:txBody>
          <a:bodyPr anchor="b">
            <a:normAutofit fontScale="90000"/>
          </a:bodyPr>
          <a:lstStyle/>
          <a:p>
            <a:r>
              <a:rPr lang="en-US" sz="4000" dirty="0">
                <a:solidFill>
                  <a:srgbClr val="1B1B1B"/>
                </a:solidFill>
                <a:effectLst>
                  <a:outerShdw blurRad="38100" dist="38100" dir="2700000" algn="tl">
                    <a:srgbClr val="000000">
                      <a:alpha val="43137"/>
                    </a:srgbClr>
                  </a:outerShdw>
                </a:effectLst>
                <a:latin typeface="+mn-lt"/>
                <a:cs typeface="Courier New" panose="02070309020205020404" pitchFamily="49" charset="0"/>
              </a:rPr>
              <a:t>NBSD</a:t>
            </a:r>
            <a:r>
              <a:rPr lang="en-US" sz="4000" dirty="0">
                <a:solidFill>
                  <a:srgbClr val="1B1B1B"/>
                </a:solidFill>
                <a:effectLst>
                  <a:outerShdw blurRad="38100" dist="38100" dir="2700000" algn="tl">
                    <a:srgbClr val="000000">
                      <a:alpha val="43137"/>
                    </a:srgbClr>
                  </a:outerShdw>
                </a:effectLst>
                <a:latin typeface="+mn-lt"/>
              </a:rPr>
              <a:t> COVID-19</a:t>
            </a:r>
            <a:r>
              <a:rPr lang="en-US" sz="3450" dirty="0">
                <a:solidFill>
                  <a:srgbClr val="1B1B1B"/>
                </a:solidFill>
                <a:effectLst>
                  <a:outerShdw blurRad="38100" dist="38100" dir="2700000" algn="tl">
                    <a:srgbClr val="000000">
                      <a:alpha val="43137"/>
                    </a:srgbClr>
                  </a:outerShdw>
                </a:effectLst>
                <a:latin typeface="+mn-lt"/>
              </a:rPr>
              <a:t/>
            </a:r>
            <a:br>
              <a:rPr lang="en-US" sz="3450" dirty="0">
                <a:solidFill>
                  <a:srgbClr val="1B1B1B"/>
                </a:solidFill>
                <a:effectLst>
                  <a:outerShdw blurRad="38100" dist="38100" dir="2700000" algn="tl">
                    <a:srgbClr val="000000">
                      <a:alpha val="43137"/>
                    </a:srgbClr>
                  </a:outerShdw>
                </a:effectLst>
                <a:latin typeface="+mn-lt"/>
              </a:rPr>
            </a:br>
            <a:endParaRPr lang="en-US" sz="3450" dirty="0">
              <a:solidFill>
                <a:srgbClr val="1B1B1B"/>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1036948" y="4698025"/>
            <a:ext cx="7070105" cy="423149"/>
          </a:xfrm>
        </p:spPr>
        <p:txBody>
          <a:bodyPr>
            <a:noAutofit/>
          </a:bodyPr>
          <a:lstStyle/>
          <a:p>
            <a:r>
              <a:rPr lang="en-US" b="1" dirty="0">
                <a:solidFill>
                  <a:srgbClr val="1B1B1B"/>
                </a:solidFill>
                <a:effectLst>
                  <a:outerShdw blurRad="38100" dist="38100" dir="2700000" algn="tl">
                    <a:srgbClr val="000000">
                      <a:alpha val="43137"/>
                    </a:srgbClr>
                  </a:outerShdw>
                </a:effectLst>
                <a:cs typeface="Courier New" panose="02070309020205020404" pitchFamily="49" charset="0"/>
              </a:rPr>
              <a:t>Safety Tips</a:t>
            </a:r>
          </a:p>
        </p:txBody>
      </p:sp>
      <p:sp>
        <p:nvSpPr>
          <p:cNvPr id="4" name="Rectangle 3">
            <a:extLst>
              <a:ext uri="{FF2B5EF4-FFF2-40B4-BE49-F238E27FC236}">
                <a16:creationId xmlns:a16="http://schemas.microsoft.com/office/drawing/2014/main" id="{BEBBB93F-E6E2-4D31-AE87-BFF762915CF3}"/>
              </a:ext>
            </a:extLst>
          </p:cNvPr>
          <p:cNvSpPr/>
          <p:nvPr/>
        </p:nvSpPr>
        <p:spPr>
          <a:xfrm>
            <a:off x="3159457" y="-13648"/>
            <a:ext cx="2825086"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305250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237" y="557940"/>
            <a:ext cx="4719000" cy="588936"/>
          </a:xfrm>
        </p:spPr>
        <p:txBody>
          <a:bodyPr vert="horz" lIns="68580" tIns="34290" rIns="68580" bIns="34290" rtlCol="0" anchor="ctr">
            <a:normAutofit/>
            <a:scene3d>
              <a:camera prst="orthographicFront"/>
              <a:lightRig rig="soft" dir="t">
                <a:rot lat="0" lon="0" rev="16800000"/>
              </a:lightRig>
            </a:scene3d>
            <a:sp3d prstMaterial="softEdge"/>
          </a:bodyPr>
          <a:lstStyle/>
          <a:p>
            <a:r>
              <a:rPr lang="en-US" sz="2400" dirty="0">
                <a:solidFill>
                  <a:schemeClr val="bg2"/>
                </a:solidFill>
                <a:latin typeface="+mn-lt"/>
              </a:rPr>
              <a:t>FACE COVERING</a:t>
            </a:r>
          </a:p>
        </p:txBody>
      </p:sp>
      <p:sp>
        <p:nvSpPr>
          <p:cNvPr id="6" name="Text Placeholder 5"/>
          <p:cNvSpPr>
            <a:spLocks noGrp="1"/>
          </p:cNvSpPr>
          <p:nvPr>
            <p:ph type="body" sz="half" idx="2"/>
          </p:nvPr>
        </p:nvSpPr>
        <p:spPr>
          <a:xfrm>
            <a:off x="325464" y="1890792"/>
            <a:ext cx="5005953" cy="4835471"/>
          </a:xfrm>
        </p:spPr>
        <p:txBody>
          <a:bodyPr vert="horz" lIns="68580" tIns="34290" rIns="68580" bIns="34290" rtlCol="0" anchor="t">
            <a:noAutofit/>
          </a:bodyPr>
          <a:lstStyle/>
          <a:p>
            <a:pPr indent="-171450">
              <a:buFont typeface="Arial" panose="020B0604020202020204" pitchFamily="34" charset="0"/>
              <a:buChar char="•"/>
            </a:pPr>
            <a:r>
              <a:rPr lang="en-US" sz="1500" dirty="0"/>
              <a:t>CDC recommends wearing cloth face coverings in public settings where other social distancing measures are difficult to maintain (e.g., workspaces, grocery stores and pharmacies), </a:t>
            </a:r>
            <a:r>
              <a:rPr lang="en-US" sz="1500" b="1" dirty="0"/>
              <a:t>especially </a:t>
            </a:r>
            <a:r>
              <a:rPr lang="en-US" sz="1500" dirty="0"/>
              <a:t>in areas of significant community-based transmission.</a:t>
            </a:r>
          </a:p>
          <a:p>
            <a:pPr marL="257175" indent="-171450">
              <a:buFont typeface="Arial" panose="020B0604020202020204" pitchFamily="34" charset="0"/>
              <a:buChar char="•"/>
            </a:pPr>
            <a:r>
              <a:rPr lang="en-US" sz="1500" dirty="0"/>
              <a:t>Cloth face coverings should not be placed on young children under age 2, anyone who has trouble breathing, or is unconscious, incapacitated or otherwise unable to remove the mask without assistance.</a:t>
            </a:r>
          </a:p>
          <a:p>
            <a:pPr indent="-171450">
              <a:buFont typeface="Arial" panose="020B0604020202020204" pitchFamily="34" charset="0"/>
              <a:buChar char="•"/>
            </a:pPr>
            <a:r>
              <a:rPr lang="en-US" sz="1500" dirty="0"/>
              <a:t>How to Wear a Cloth Face Covering</a:t>
            </a:r>
          </a:p>
          <a:p>
            <a:pPr indent="-171450">
              <a:buFont typeface="Arial" panose="020B0604020202020204" pitchFamily="34" charset="0"/>
              <a:buChar char="•"/>
            </a:pPr>
            <a:r>
              <a:rPr lang="en-US" sz="1500" dirty="0"/>
              <a:t>Cloth face coverings should – </a:t>
            </a:r>
          </a:p>
          <a:p>
            <a:pPr marL="557213" lvl="1" indent="-171450">
              <a:buFont typeface="Arial" panose="020B0604020202020204" pitchFamily="34" charset="0"/>
              <a:buChar char="•"/>
            </a:pPr>
            <a:r>
              <a:rPr lang="en-US" sz="1500" dirty="0"/>
              <a:t>Fit snugly but comfortably against the side of the face covering the mouth and nose</a:t>
            </a:r>
          </a:p>
          <a:p>
            <a:pPr marL="557213" lvl="1" indent="-171450">
              <a:buFont typeface="Arial" panose="020B0604020202020204" pitchFamily="34" charset="0"/>
              <a:buChar char="•"/>
            </a:pPr>
            <a:r>
              <a:rPr lang="en-US" sz="1500" dirty="0"/>
              <a:t>Be secured with ties or ear loops</a:t>
            </a:r>
          </a:p>
          <a:p>
            <a:pPr marL="557213" lvl="1" indent="-171450">
              <a:buFont typeface="Arial" panose="020B0604020202020204" pitchFamily="34" charset="0"/>
              <a:buChar char="•"/>
            </a:pPr>
            <a:r>
              <a:rPr lang="en-US" sz="1500" dirty="0"/>
              <a:t>Include multiple layers of fabric</a:t>
            </a:r>
          </a:p>
          <a:p>
            <a:pPr marL="557213" lvl="1" indent="-171450">
              <a:buFont typeface="Arial" panose="020B0604020202020204" pitchFamily="34" charset="0"/>
              <a:buChar char="•"/>
            </a:pPr>
            <a:r>
              <a:rPr lang="en-US" sz="1500" dirty="0"/>
              <a:t>Allow for breathing without restriction</a:t>
            </a:r>
          </a:p>
          <a:p>
            <a:pPr marL="557213" lvl="1" indent="-171450">
              <a:buFont typeface="Arial" panose="020B0604020202020204" pitchFamily="34" charset="0"/>
              <a:buChar char="•"/>
            </a:pPr>
            <a:r>
              <a:rPr lang="en-US" sz="1500" dirty="0"/>
              <a:t>be able to be laundered and machine dried without damage or change to shape</a:t>
            </a:r>
          </a:p>
        </p:txBody>
      </p:sp>
      <p:pic>
        <p:nvPicPr>
          <p:cNvPr id="10" name="Picture Placeholder 9"/>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1169" r="31173" b="4"/>
          <a:stretch/>
        </p:blipFill>
        <p:spPr>
          <a:xfrm>
            <a:off x="5462722" y="1549832"/>
            <a:ext cx="3479800" cy="5055755"/>
          </a:xfrm>
          <a:prstGeom prst="rect">
            <a:avLst/>
          </a:prstGeom>
        </p:spPr>
      </p:pic>
      <p:sp>
        <p:nvSpPr>
          <p:cNvPr id="5" name="Rectangle 4">
            <a:extLst>
              <a:ext uri="{FF2B5EF4-FFF2-40B4-BE49-F238E27FC236}">
                <a16:creationId xmlns:a16="http://schemas.microsoft.com/office/drawing/2014/main" id="{B9A6231F-B41E-4292-8D04-6E12B0A1C7C3}"/>
              </a:ext>
            </a:extLst>
          </p:cNvPr>
          <p:cNvSpPr/>
          <p:nvPr/>
        </p:nvSpPr>
        <p:spPr>
          <a:xfrm>
            <a:off x="3681279" y="1"/>
            <a:ext cx="2159963"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3400952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4794"/>
            <a:ext cx="7886700" cy="994172"/>
          </a:xfrm>
        </p:spPr>
        <p:txBody>
          <a:bodyPr vert="horz" lIns="68580" tIns="34290" rIns="68580" bIns="34290" rtlCol="0" anchor="ctr">
            <a:normAutofit/>
            <a:scene3d>
              <a:camera prst="orthographicFront"/>
              <a:lightRig rig="soft" dir="t">
                <a:rot lat="0" lon="0" rev="16800000"/>
              </a:lightRig>
            </a:scene3d>
            <a:sp3d prstMaterial="softEdge"/>
          </a:bodyPr>
          <a:lstStyle/>
          <a:p>
            <a:r>
              <a:rPr lang="en-US" sz="3300" dirty="0">
                <a:solidFill>
                  <a:schemeClr val="bg1"/>
                </a:solidFill>
              </a:rPr>
              <a:t> </a:t>
            </a:r>
            <a:r>
              <a:rPr lang="en-US" sz="2400" dirty="0">
                <a:solidFill>
                  <a:schemeClr val="bg2"/>
                </a:solidFill>
                <a:latin typeface="+mn-lt"/>
              </a:rPr>
              <a:t>RESPIRATORS</a:t>
            </a:r>
          </a:p>
        </p:txBody>
      </p:sp>
      <p:sp>
        <p:nvSpPr>
          <p:cNvPr id="4" name="Text Placeholder 3"/>
          <p:cNvSpPr>
            <a:spLocks noGrp="1"/>
          </p:cNvSpPr>
          <p:nvPr>
            <p:ph type="body" sz="half" idx="2"/>
          </p:nvPr>
        </p:nvSpPr>
        <p:spPr>
          <a:xfrm>
            <a:off x="327545" y="1924334"/>
            <a:ext cx="4585649" cy="4831308"/>
          </a:xfrm>
        </p:spPr>
        <p:txBody>
          <a:bodyPr vert="horz" lIns="68580" tIns="34290" rIns="68580" bIns="34290" rtlCol="0" anchor="ctr">
            <a:noAutofit/>
          </a:bodyPr>
          <a:lstStyle/>
          <a:p>
            <a:pPr indent="-171450">
              <a:buFont typeface="Arial" panose="020B0604020202020204" pitchFamily="34" charset="0"/>
              <a:buChar char="•"/>
            </a:pPr>
            <a:r>
              <a:rPr lang="en-US" sz="1600" dirty="0"/>
              <a:t>N95 Respirators are not authorized for general use on Naval Base San Diego unless you are currently enrolled in your commands respirator program. </a:t>
            </a:r>
          </a:p>
          <a:p>
            <a:pPr indent="-171450">
              <a:buFont typeface="Arial" panose="020B0604020202020204" pitchFamily="34" charset="0"/>
              <a:buChar char="•"/>
            </a:pPr>
            <a:r>
              <a:rPr lang="en-US" sz="1600" dirty="0"/>
              <a:t>N95 Respirators can cause problems for personnel with underlying medical conditions and make it more difficult for the wearer to breathe. Medical surveillance is required.</a:t>
            </a:r>
          </a:p>
          <a:p>
            <a:pPr indent="-171450">
              <a:buFont typeface="Arial" panose="020B0604020202020204" pitchFamily="34" charset="0"/>
              <a:buChar char="•"/>
            </a:pPr>
            <a:r>
              <a:rPr lang="en-US" sz="1600" dirty="0"/>
              <a:t>N95 Respirators require a written program for standard operating procedures. The following are elements of the program:</a:t>
            </a:r>
          </a:p>
          <a:p>
            <a:pPr marL="214313" indent="-171450">
              <a:buFont typeface="Arial" panose="020B0604020202020204" pitchFamily="34" charset="0"/>
              <a:buChar char="•"/>
            </a:pPr>
            <a:r>
              <a:rPr lang="en-US" sz="1600" dirty="0"/>
              <a:t>Training respirator wearers </a:t>
            </a:r>
          </a:p>
          <a:p>
            <a:pPr marL="214313" indent="-171450">
              <a:buFont typeface="Arial" panose="020B0604020202020204" pitchFamily="34" charset="0"/>
              <a:buChar char="•"/>
            </a:pPr>
            <a:r>
              <a:rPr lang="en-US" sz="1600" dirty="0"/>
              <a:t>Fit Testing</a:t>
            </a:r>
          </a:p>
          <a:p>
            <a:pPr marL="214313" indent="-171450">
              <a:buFont typeface="Arial" panose="020B0604020202020204" pitchFamily="34" charset="0"/>
              <a:buChar char="•"/>
            </a:pPr>
            <a:r>
              <a:rPr lang="en-US" sz="1600" dirty="0"/>
              <a:t>Medical surveillance</a:t>
            </a:r>
          </a:p>
          <a:p>
            <a:pPr marL="214313" indent="-171450">
              <a:buFont typeface="Arial" panose="020B0604020202020204" pitchFamily="34" charset="0"/>
              <a:buChar char="•"/>
            </a:pPr>
            <a:r>
              <a:rPr lang="en-US" sz="1600" dirty="0"/>
              <a:t>Inspection</a:t>
            </a:r>
          </a:p>
          <a:p>
            <a:pPr marL="214313" indent="-171450">
              <a:buFont typeface="Arial" panose="020B0604020202020204" pitchFamily="34" charset="0"/>
              <a:buChar char="•"/>
            </a:pPr>
            <a:r>
              <a:rPr lang="en-US" sz="1600" dirty="0"/>
              <a:t>Monitoring hazards</a:t>
            </a:r>
          </a:p>
          <a:p>
            <a:pPr marL="214313" indent="-171450">
              <a:buFont typeface="Arial" panose="020B0604020202020204" pitchFamily="34" charset="0"/>
              <a:buChar char="•"/>
            </a:pPr>
            <a:r>
              <a:rPr lang="en-US" sz="1600" dirty="0"/>
              <a:t>Operating procedures</a:t>
            </a:r>
          </a:p>
          <a:p>
            <a:pPr marL="214313" indent="-171450">
              <a:buFont typeface="Arial" panose="020B0604020202020204" pitchFamily="34" charset="0"/>
              <a:buChar char="•"/>
            </a:pPr>
            <a:r>
              <a:rPr lang="en-US" sz="1600" dirty="0"/>
              <a:t>Cleaning, storage, &amp; maintenance</a:t>
            </a:r>
          </a:p>
        </p:txBody>
      </p:sp>
      <p:pic>
        <p:nvPicPr>
          <p:cNvPr id="8" name="Picture Placeholder 9">
            <a:extLst>
              <a:ext uri="{FF2B5EF4-FFF2-40B4-BE49-F238E27FC236}">
                <a16:creationId xmlns:a16="http://schemas.microsoft.com/office/drawing/2014/main" id="{6239D80B-A5DD-49AD-9406-52C5B90C0C4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252" r="10252"/>
          <a:stretch/>
        </p:blipFill>
        <p:spPr>
          <a:xfrm>
            <a:off x="5076967" y="2776472"/>
            <a:ext cx="3739488" cy="2518912"/>
          </a:xfrm>
          <a:prstGeom prst="rect">
            <a:avLst/>
          </a:prstGeom>
        </p:spPr>
      </p:pic>
      <p:sp>
        <p:nvSpPr>
          <p:cNvPr id="6" name="Rectangle 5">
            <a:extLst>
              <a:ext uri="{FF2B5EF4-FFF2-40B4-BE49-F238E27FC236}">
                <a16:creationId xmlns:a16="http://schemas.microsoft.com/office/drawing/2014/main" id="{F646614A-4759-4615-8D81-089E4F1AF587}"/>
              </a:ext>
            </a:extLst>
          </p:cNvPr>
          <p:cNvSpPr/>
          <p:nvPr/>
        </p:nvSpPr>
        <p:spPr>
          <a:xfrm>
            <a:off x="3452885" y="-3934"/>
            <a:ext cx="2051422"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4028801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E69E9-B8D0-4F7A-892D-D1DF606CD7B8}"/>
              </a:ext>
            </a:extLst>
          </p:cNvPr>
          <p:cNvSpPr>
            <a:spLocks noGrp="1"/>
          </p:cNvSpPr>
          <p:nvPr>
            <p:ph type="title"/>
          </p:nvPr>
        </p:nvSpPr>
        <p:spPr>
          <a:xfrm>
            <a:off x="2934269" y="545911"/>
            <a:ext cx="3452883" cy="586854"/>
          </a:xfrm>
        </p:spPr>
        <p:txBody>
          <a:bodyPr vert="horz" lIns="68580" tIns="34290" rIns="68580" bIns="34290" rtlCol="0" anchor="ctr">
            <a:normAutofit fontScale="90000"/>
            <a:scene3d>
              <a:camera prst="orthographicFront"/>
              <a:lightRig rig="soft" dir="t">
                <a:rot lat="0" lon="0" rev="16800000"/>
              </a:lightRig>
            </a:scene3d>
            <a:sp3d prstMaterial="softEdge"/>
          </a:bodyPr>
          <a:lstStyle/>
          <a:p>
            <a:r>
              <a:rPr lang="en-US" sz="2700" dirty="0">
                <a:solidFill>
                  <a:schemeClr val="bg2"/>
                </a:solidFill>
                <a:latin typeface="+mn-lt"/>
              </a:rPr>
              <a:t>HANDWASHING</a:t>
            </a:r>
            <a:r>
              <a:rPr lang="en-US" sz="825" dirty="0">
                <a:solidFill>
                  <a:srgbClr val="000000"/>
                </a:solidFill>
                <a:latin typeface="+mn-lt"/>
              </a:rPr>
              <a:t/>
            </a:r>
            <a:br>
              <a:rPr lang="en-US" sz="825" dirty="0">
                <a:solidFill>
                  <a:srgbClr val="000000"/>
                </a:solidFill>
                <a:latin typeface="+mn-lt"/>
              </a:rPr>
            </a:br>
            <a:r>
              <a:rPr lang="en-US" sz="825" dirty="0">
                <a:solidFill>
                  <a:srgbClr val="000000"/>
                </a:solidFill>
                <a:latin typeface="+mn-lt"/>
              </a:rPr>
              <a:t/>
            </a:r>
            <a:br>
              <a:rPr lang="en-US" sz="825" dirty="0">
                <a:solidFill>
                  <a:srgbClr val="000000"/>
                </a:solidFill>
                <a:latin typeface="+mn-lt"/>
              </a:rPr>
            </a:br>
            <a:endParaRPr lang="en-US" sz="825" dirty="0">
              <a:solidFill>
                <a:srgbClr val="000000"/>
              </a:solidFill>
              <a:latin typeface="+mn-lt"/>
            </a:endParaRPr>
          </a:p>
        </p:txBody>
      </p:sp>
      <p:pic>
        <p:nvPicPr>
          <p:cNvPr id="2050" name="Picture 2" descr="washing hands under faucet">
            <a:extLst>
              <a:ext uri="{FF2B5EF4-FFF2-40B4-BE49-F238E27FC236}">
                <a16:creationId xmlns:a16="http://schemas.microsoft.com/office/drawing/2014/main" id="{F52FB470-9191-422D-8DA9-4A792FCC9D9F}"/>
              </a:ext>
            </a:extLst>
          </p:cNvPr>
          <p:cNvPicPr>
            <a:picLocks noGrp="1" noChangeAspect="1" noChangeArrowheads="1"/>
          </p:cNvPicPr>
          <p:nvPr>
            <p:ph type="pic" idx="1"/>
          </p:nvPr>
        </p:nvPicPr>
        <p:blipFill rotWithShape="1">
          <a:blip r:embed="rId2">
            <a:alphaModFix/>
            <a:extLst>
              <a:ext uri="{28A0092B-C50C-407E-A947-70E740481C1C}">
                <a14:useLocalDpi xmlns:a14="http://schemas.microsoft.com/office/drawing/2010/main" val="0"/>
              </a:ext>
            </a:extLst>
          </a:blip>
          <a:srcRect l="16630" r="19594" b="-2"/>
          <a:stretch/>
        </p:blipFill>
        <p:spPr bwMode="auto">
          <a:xfrm>
            <a:off x="0" y="2271999"/>
            <a:ext cx="3725029" cy="3797804"/>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86585192-1077-41E7-9FBC-CBD4C78BDBD0}"/>
              </a:ext>
            </a:extLst>
          </p:cNvPr>
          <p:cNvSpPr>
            <a:spLocks noGrp="1"/>
          </p:cNvSpPr>
          <p:nvPr>
            <p:ph type="body" sz="half" idx="2"/>
          </p:nvPr>
        </p:nvSpPr>
        <p:spPr>
          <a:xfrm>
            <a:off x="4012443" y="1501255"/>
            <a:ext cx="4899546" cy="5145206"/>
          </a:xfrm>
        </p:spPr>
        <p:txBody>
          <a:bodyPr vert="horz" lIns="68580" tIns="34290" rIns="68580" bIns="34290" rtlCol="0" anchor="ctr">
            <a:noAutofit/>
          </a:bodyPr>
          <a:lstStyle/>
          <a:p>
            <a:pPr indent="-171450">
              <a:buFont typeface="Arial" panose="020B0604020202020204" pitchFamily="34" charset="0"/>
              <a:buChar char="•"/>
            </a:pPr>
            <a:endParaRPr lang="en-US" sz="1500" dirty="0">
              <a:solidFill>
                <a:srgbClr val="000000"/>
              </a:solidFill>
            </a:endParaRPr>
          </a:p>
          <a:p>
            <a:pPr indent="-171450" algn="l">
              <a:buFont typeface="Arial" panose="020B0604020202020204" pitchFamily="34" charset="0"/>
              <a:buChar char="•"/>
            </a:pPr>
            <a:r>
              <a:rPr lang="en-US" sz="1500" dirty="0">
                <a:solidFill>
                  <a:srgbClr val="000000"/>
                </a:solidFill>
              </a:rPr>
              <a:t>Regular handwashing is one of the best ways protect yourself, your family and your co-workers from getting sick. </a:t>
            </a:r>
          </a:p>
          <a:p>
            <a:pPr algn="l"/>
            <a:endParaRPr lang="en-US" sz="1500" dirty="0">
              <a:solidFill>
                <a:srgbClr val="000000"/>
              </a:solidFill>
            </a:endParaRPr>
          </a:p>
          <a:p>
            <a:pPr indent="-171450" algn="l">
              <a:buFont typeface="Arial" panose="020B0604020202020204" pitchFamily="34" charset="0"/>
              <a:buChar char="•"/>
            </a:pPr>
            <a:r>
              <a:rPr lang="en-US" sz="1500" dirty="0">
                <a:solidFill>
                  <a:srgbClr val="000000"/>
                </a:solidFill>
              </a:rPr>
              <a:t>Washing hands can keep you healthy and prevent the spread of respiratory and diarrheal infections from one person to the next. Germs can spread from other people or surfaces when you:</a:t>
            </a:r>
          </a:p>
          <a:p>
            <a:pPr marL="214313" indent="-171450" algn="l">
              <a:buFont typeface="Arial" panose="020B0604020202020204" pitchFamily="34" charset="0"/>
              <a:buChar char="•"/>
            </a:pPr>
            <a:r>
              <a:rPr lang="en-US" sz="1500" dirty="0">
                <a:solidFill>
                  <a:srgbClr val="000000"/>
                </a:solidFill>
              </a:rPr>
              <a:t>Touch your eyes, nose, and mouth with unwashed hands</a:t>
            </a:r>
          </a:p>
          <a:p>
            <a:pPr marL="214313" indent="-171450" algn="l">
              <a:buFont typeface="Arial" panose="020B0604020202020204" pitchFamily="34" charset="0"/>
              <a:buChar char="•"/>
            </a:pPr>
            <a:r>
              <a:rPr lang="en-US" sz="1500" dirty="0">
                <a:solidFill>
                  <a:srgbClr val="000000"/>
                </a:solidFill>
              </a:rPr>
              <a:t>Prepare or eat food and drinks with unwashed hands</a:t>
            </a:r>
          </a:p>
          <a:p>
            <a:pPr marL="214313" indent="-171450" algn="l">
              <a:buFont typeface="Arial" panose="020B0604020202020204" pitchFamily="34" charset="0"/>
              <a:buChar char="•"/>
            </a:pPr>
            <a:r>
              <a:rPr lang="en-US" sz="1500" dirty="0">
                <a:solidFill>
                  <a:srgbClr val="000000"/>
                </a:solidFill>
              </a:rPr>
              <a:t>Touch a contaminated surface or objects</a:t>
            </a:r>
          </a:p>
          <a:p>
            <a:pPr marL="214313" indent="-171450" algn="l">
              <a:buFont typeface="Arial" panose="020B0604020202020204" pitchFamily="34" charset="0"/>
              <a:buChar char="•"/>
            </a:pPr>
            <a:r>
              <a:rPr lang="en-US" sz="1500" dirty="0">
                <a:solidFill>
                  <a:srgbClr val="000000"/>
                </a:solidFill>
              </a:rPr>
              <a:t>Blow your nose, cough, or sneeze into hands and then touch other people’s hands or common objects</a:t>
            </a:r>
          </a:p>
          <a:p>
            <a:pPr indent="-171450" algn="l">
              <a:buFont typeface="Arial" panose="020B0604020202020204" pitchFamily="34" charset="0"/>
              <a:buChar char="•"/>
            </a:pPr>
            <a:endParaRPr lang="en-US" sz="1500" dirty="0">
              <a:solidFill>
                <a:srgbClr val="000000"/>
              </a:solidFill>
            </a:endParaRPr>
          </a:p>
          <a:p>
            <a:pPr indent="-171450" algn="l">
              <a:buFont typeface="Arial" panose="020B0604020202020204" pitchFamily="34" charset="0"/>
              <a:buChar char="•"/>
            </a:pPr>
            <a:r>
              <a:rPr lang="en-US" sz="1500" dirty="0">
                <a:solidFill>
                  <a:srgbClr val="000000"/>
                </a:solidFill>
              </a:rPr>
              <a:t>During the Coronavirus Disease 19 (COVID-19) pandemic, </a:t>
            </a:r>
            <a:r>
              <a:rPr lang="en-US" sz="1500" u="sng" dirty="0">
                <a:solidFill>
                  <a:srgbClr val="000000"/>
                </a:solidFill>
                <a:hlinkClick r:id="rId3"/>
              </a:rPr>
              <a:t>keeping hands clean is especially important to help prevent the virus from spreading</a:t>
            </a:r>
            <a:r>
              <a:rPr lang="en-US" sz="1500" dirty="0">
                <a:solidFill>
                  <a:srgbClr val="000000"/>
                </a:solidFill>
              </a:rPr>
              <a:t>.</a:t>
            </a:r>
          </a:p>
        </p:txBody>
      </p:sp>
      <p:sp>
        <p:nvSpPr>
          <p:cNvPr id="2" name="Rectangle 1">
            <a:extLst>
              <a:ext uri="{FF2B5EF4-FFF2-40B4-BE49-F238E27FC236}">
                <a16:creationId xmlns:a16="http://schemas.microsoft.com/office/drawing/2014/main" id="{7D0035D9-2DC2-4AE7-8949-7BFE309F77AB}"/>
              </a:ext>
            </a:extLst>
          </p:cNvPr>
          <p:cNvSpPr/>
          <p:nvPr/>
        </p:nvSpPr>
        <p:spPr>
          <a:xfrm>
            <a:off x="3575713" y="0"/>
            <a:ext cx="1928593"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655348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238" y="477673"/>
            <a:ext cx="5401019" cy="902944"/>
          </a:xfrm>
        </p:spPr>
        <p:txBody>
          <a:bodyPr>
            <a:normAutofit fontScale="90000"/>
          </a:bodyPr>
          <a:lstStyle/>
          <a:p>
            <a:pPr algn="ctr"/>
            <a:r>
              <a:rPr lang="en-US" sz="1800" b="1" dirty="0"/>
              <a:t/>
            </a:r>
            <a:br>
              <a:rPr lang="en-US" sz="1800" b="1" dirty="0"/>
            </a:br>
            <a:r>
              <a:rPr lang="en-US" sz="1800" b="1" dirty="0"/>
              <a:t/>
            </a:r>
            <a:br>
              <a:rPr lang="en-US" sz="1800" b="1" dirty="0"/>
            </a:br>
            <a:r>
              <a:rPr lang="en-US" sz="1800" b="1" dirty="0"/>
              <a:t/>
            </a:r>
            <a:br>
              <a:rPr lang="en-US" sz="1800" b="1" dirty="0"/>
            </a:br>
            <a:r>
              <a:rPr lang="en-US" sz="2700" b="1" dirty="0" smtClean="0">
                <a:solidFill>
                  <a:schemeClr val="bg2"/>
                </a:solidFill>
                <a:latin typeface="+mn-lt"/>
              </a:rPr>
              <a:t>WASHING HANDS CORRECTLY</a:t>
            </a:r>
            <a:r>
              <a:rPr lang="en-US" b="1" dirty="0">
                <a:solidFill>
                  <a:schemeClr val="bg2"/>
                </a:solidFill>
                <a:latin typeface="+mn-lt"/>
              </a:rPr>
              <a:t/>
            </a:r>
            <a:br>
              <a:rPr lang="en-US" b="1" dirty="0">
                <a:solidFill>
                  <a:schemeClr val="bg2"/>
                </a:solidFill>
                <a:latin typeface="+mn-lt"/>
              </a:rPr>
            </a:br>
            <a:endParaRPr lang="en-US" b="1" dirty="0">
              <a:solidFill>
                <a:schemeClr val="bg2"/>
              </a:solidFill>
              <a:latin typeface="+mn-lt"/>
            </a:endParaRPr>
          </a:p>
        </p:txBody>
      </p:sp>
      <p:sp>
        <p:nvSpPr>
          <p:cNvPr id="6" name="Content Placeholder 5"/>
          <p:cNvSpPr>
            <a:spLocks noGrp="1"/>
          </p:cNvSpPr>
          <p:nvPr>
            <p:ph idx="1"/>
          </p:nvPr>
        </p:nvSpPr>
        <p:spPr>
          <a:xfrm>
            <a:off x="3742981" y="1666990"/>
            <a:ext cx="5401019" cy="3817345"/>
          </a:xfrm>
        </p:spPr>
        <p:txBody>
          <a:bodyPr/>
          <a:lstStyle/>
          <a:p>
            <a:pPr marL="0" indent="0">
              <a:buNone/>
            </a:pPr>
            <a:endParaRPr lang="en-US" sz="18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endParaRPr>
          </a:p>
          <a:p>
            <a:pPr marL="0" indent="0">
              <a:buNone/>
            </a:pPr>
            <a:endParaRPr lang="en-US" sz="1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Text Placeholder 3"/>
          <p:cNvSpPr>
            <a:spLocks noGrp="1"/>
          </p:cNvSpPr>
          <p:nvPr>
            <p:ph type="body" sz="half" idx="2"/>
          </p:nvPr>
        </p:nvSpPr>
        <p:spPr>
          <a:xfrm>
            <a:off x="465879" y="2070519"/>
            <a:ext cx="2926879" cy="3127442"/>
          </a:xfrm>
        </p:spPr>
        <p:txBody>
          <a:bodyPr>
            <a:normAutofit/>
          </a:bodyPr>
          <a:lstStyle/>
          <a:p>
            <a:endParaRPr lang="en-US" dirty="0"/>
          </a:p>
        </p:txBody>
      </p:sp>
      <p:sp>
        <p:nvSpPr>
          <p:cNvPr id="5" name="Rectangle 4"/>
          <p:cNvSpPr/>
          <p:nvPr/>
        </p:nvSpPr>
        <p:spPr>
          <a:xfrm>
            <a:off x="3742981" y="1883391"/>
            <a:ext cx="5105598" cy="4688078"/>
          </a:xfrm>
          <a:prstGeom prst="rect">
            <a:avLst/>
          </a:prstGeom>
        </p:spPr>
        <p:txBody>
          <a:bodyPr wrap="square">
            <a:spAutoFit/>
          </a:bodyPr>
          <a:lstStyle/>
          <a:p>
            <a:pPr marL="257175" indent="-257175">
              <a:lnSpc>
                <a:spcPct val="107000"/>
              </a:lnSpc>
              <a:spcAft>
                <a:spcPts val="600"/>
              </a:spcAft>
              <a:tabLst>
                <a:tab pos="342900" algn="l"/>
              </a:tabLst>
            </a:pPr>
            <a:r>
              <a:rPr lang="en-US"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Follow these five steps every time.</a:t>
            </a:r>
          </a:p>
          <a:p>
            <a:pPr marL="257175" indent="-257175">
              <a:lnSpc>
                <a:spcPct val="107000"/>
              </a:lnSpc>
              <a:spcAft>
                <a:spcPts val="600"/>
              </a:spcAft>
              <a:tabLst>
                <a:tab pos="342900" algn="l"/>
              </a:tabLst>
            </a:pPr>
            <a:endParaRPr lang="en-US"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endParaRPr>
          </a:p>
          <a:p>
            <a:pPr marL="257175" indent="-257175">
              <a:lnSpc>
                <a:spcPct val="107000"/>
              </a:lnSpc>
              <a:spcBef>
                <a:spcPts val="0"/>
              </a:spcBef>
              <a:spcAft>
                <a:spcPts val="600"/>
              </a:spcAft>
              <a:tabLst>
                <a:tab pos="342900" algn="l"/>
              </a:tabLst>
            </a:pPr>
            <a:r>
              <a:rPr lang="en-US" b="1" u="sng"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Wet</a:t>
            </a:r>
            <a:r>
              <a:rPr lang="en-US"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your hands with clean, running water (warm or cold), turn off the tap, and apply soap.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tabLst>
                <a:tab pos="342900" algn="l"/>
              </a:tabLst>
            </a:pPr>
            <a:r>
              <a:rPr lang="en-US" b="1" u="sng"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Lather</a:t>
            </a:r>
            <a:r>
              <a:rPr lang="en-US"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your hands by rubbing them together with the soap. Lather the backs of your hands, between your fingers, and under your nails.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tabLst>
                <a:tab pos="342900" algn="l"/>
              </a:tabLst>
            </a:pPr>
            <a:r>
              <a:rPr lang="en-US" b="1" u="sng"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Scrub</a:t>
            </a:r>
            <a:r>
              <a:rPr lang="en-US"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your hands for at least 20 seconds. Need a timer? Hum the “Happy Birthday” song from beginning to end twice.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tabLst>
                <a:tab pos="342900" algn="l"/>
              </a:tabLst>
            </a:pPr>
            <a:r>
              <a:rPr lang="en-US" b="1" u="sng"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Rinse</a:t>
            </a:r>
            <a:r>
              <a:rPr lang="en-US"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your hands well under clean, running water.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tabLst>
                <a:tab pos="342900" algn="l"/>
              </a:tabLst>
            </a:pPr>
            <a:r>
              <a:rPr lang="en-US" b="1" u="sng"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Dry</a:t>
            </a:r>
            <a:r>
              <a:rPr lang="en-US"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your hands using a clean towel or air dry them.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1" y="2070518"/>
            <a:ext cx="3097337" cy="3413816"/>
          </a:xfrm>
          <a:prstGeom prst="rect">
            <a:avLst/>
          </a:prstGeom>
        </p:spPr>
      </p:pic>
      <p:sp>
        <p:nvSpPr>
          <p:cNvPr id="3" name="Rectangle 2">
            <a:extLst>
              <a:ext uri="{FF2B5EF4-FFF2-40B4-BE49-F238E27FC236}">
                <a16:creationId xmlns:a16="http://schemas.microsoft.com/office/drawing/2014/main" id="{F66A6AA9-3546-4AB6-911D-B434B71C8264}"/>
              </a:ext>
            </a:extLst>
          </p:cNvPr>
          <p:cNvSpPr/>
          <p:nvPr/>
        </p:nvSpPr>
        <p:spPr>
          <a:xfrm>
            <a:off x="3630303" y="0"/>
            <a:ext cx="1874003"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1092106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D20E-3843-468B-A361-EC9F2DAA2FF5}"/>
              </a:ext>
            </a:extLst>
          </p:cNvPr>
          <p:cNvSpPr>
            <a:spLocks noGrp="1"/>
          </p:cNvSpPr>
          <p:nvPr>
            <p:ph type="title"/>
          </p:nvPr>
        </p:nvSpPr>
        <p:spPr>
          <a:xfrm>
            <a:off x="2197291" y="559558"/>
            <a:ext cx="4913194" cy="805218"/>
          </a:xfrm>
        </p:spPr>
        <p:txBody>
          <a:bodyPr vert="horz" lIns="68580" tIns="34290" rIns="68580" bIns="34290" rtlCol="0" anchor="ctr">
            <a:normAutofit/>
            <a:scene3d>
              <a:camera prst="orthographicFront"/>
              <a:lightRig rig="soft" dir="t">
                <a:rot lat="0" lon="0" rev="16800000"/>
              </a:lightRig>
            </a:scene3d>
            <a:sp3d prstMaterial="softEdge"/>
          </a:bodyPr>
          <a:lstStyle/>
          <a:p>
            <a:r>
              <a:rPr lang="en-US" sz="2400" dirty="0">
                <a:solidFill>
                  <a:schemeClr val="bg2"/>
                </a:solidFill>
                <a:latin typeface="+mn-lt"/>
              </a:rPr>
              <a:t>HAND SANITIZER</a:t>
            </a:r>
            <a:r>
              <a:rPr lang="en-US" sz="2325" dirty="0">
                <a:solidFill>
                  <a:srgbClr val="000000"/>
                </a:solidFill>
                <a:latin typeface="+mn-lt"/>
              </a:rPr>
              <a:t/>
            </a:r>
            <a:br>
              <a:rPr lang="en-US" sz="2325" dirty="0">
                <a:solidFill>
                  <a:srgbClr val="000000"/>
                </a:solidFill>
                <a:latin typeface="+mn-lt"/>
              </a:rPr>
            </a:br>
            <a:endParaRPr lang="en-US" sz="2325" dirty="0">
              <a:solidFill>
                <a:srgbClr val="000000"/>
              </a:solidFill>
              <a:latin typeface="+mn-lt"/>
            </a:endParaRPr>
          </a:p>
        </p:txBody>
      </p:sp>
      <p:pic>
        <p:nvPicPr>
          <p:cNvPr id="3074" name="Picture 2" descr="using hand sanitizer">
            <a:extLst>
              <a:ext uri="{FF2B5EF4-FFF2-40B4-BE49-F238E27FC236}">
                <a16:creationId xmlns:a16="http://schemas.microsoft.com/office/drawing/2014/main" id="{848B0F0D-9B9C-40C4-A209-CC96F9848D86}"/>
              </a:ext>
            </a:extLst>
          </p:cNvPr>
          <p:cNvPicPr>
            <a:picLocks noGrp="1" noChangeAspect="1" noChangeArrowheads="1"/>
          </p:cNvPicPr>
          <p:nvPr>
            <p:ph type="pic" idx="1"/>
          </p:nvPr>
        </p:nvPicPr>
        <p:blipFill rotWithShape="1">
          <a:blip r:embed="rId2">
            <a:alphaModFix/>
            <a:extLst>
              <a:ext uri="{28A0092B-C50C-407E-A947-70E740481C1C}">
                <a14:useLocalDpi xmlns:a14="http://schemas.microsoft.com/office/drawing/2010/main" val="0"/>
              </a:ext>
            </a:extLst>
          </a:blip>
          <a:srcRect l="6873" r="28157" b="-1"/>
          <a:stretch/>
        </p:blipFill>
        <p:spPr bwMode="auto">
          <a:xfrm>
            <a:off x="44306" y="2292824"/>
            <a:ext cx="3722476" cy="3753134"/>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9918BBB-8FCE-4D09-9F32-8485C1393880}"/>
              </a:ext>
            </a:extLst>
          </p:cNvPr>
          <p:cNvSpPr>
            <a:spLocks noGrp="1"/>
          </p:cNvSpPr>
          <p:nvPr>
            <p:ph type="body" sz="half" idx="2"/>
          </p:nvPr>
        </p:nvSpPr>
        <p:spPr>
          <a:xfrm>
            <a:off x="3889612" y="1828800"/>
            <a:ext cx="4776716" cy="4626591"/>
          </a:xfrm>
        </p:spPr>
        <p:txBody>
          <a:bodyPr vert="horz" lIns="68580" tIns="34290" rIns="68580" bIns="34290" rtlCol="0" anchor="ctr">
            <a:normAutofit/>
          </a:bodyPr>
          <a:lstStyle/>
          <a:p>
            <a:pPr marL="85725" algn="l"/>
            <a:r>
              <a:rPr lang="en-US" sz="2000" b="1" dirty="0">
                <a:solidFill>
                  <a:srgbClr val="000000"/>
                </a:solidFill>
              </a:rPr>
              <a:t>Use Hand Sanitizer When You Can’t Use Soap and Water</a:t>
            </a:r>
          </a:p>
          <a:p>
            <a:pPr marL="371475" indent="-285750" algn="l">
              <a:buFont typeface="Arial" panose="020B0604020202020204" pitchFamily="34" charset="0"/>
              <a:buChar char="•"/>
            </a:pPr>
            <a:endParaRPr lang="en-US" sz="1800" dirty="0">
              <a:solidFill>
                <a:srgbClr val="000000"/>
              </a:solidFill>
            </a:endParaRPr>
          </a:p>
          <a:p>
            <a:pPr marL="371475" indent="-285750" algn="l">
              <a:buFont typeface="Arial" panose="020B0604020202020204" pitchFamily="34" charset="0"/>
              <a:buChar char="•"/>
            </a:pPr>
            <a:r>
              <a:rPr lang="en-US" sz="1800" dirty="0">
                <a:solidFill>
                  <a:srgbClr val="000000"/>
                </a:solidFill>
              </a:rPr>
              <a:t>Washing hands with soap and water is the best way to get rid of germs in most situations. If soap and water are not readily available, you can use an alcohol-based </a:t>
            </a:r>
            <a:r>
              <a:rPr lang="en-US" sz="1800" u="sng" dirty="0">
                <a:solidFill>
                  <a:srgbClr val="000000"/>
                </a:solidFill>
                <a:hlinkClick r:id="rId3"/>
              </a:rPr>
              <a:t>hand sanitizer</a:t>
            </a:r>
            <a:r>
              <a:rPr lang="en-US" sz="1800" dirty="0">
                <a:solidFill>
                  <a:srgbClr val="000000"/>
                </a:solidFill>
              </a:rPr>
              <a:t> that contains at least 60% alcohol. You can tell if the sanitizer contains at least 60% alcohol by looking at the product label.</a:t>
            </a:r>
          </a:p>
          <a:p>
            <a:pPr indent="-171450">
              <a:buFont typeface="Arial" panose="020B0604020202020204" pitchFamily="34" charset="0"/>
              <a:buChar char="•"/>
            </a:pPr>
            <a:endParaRPr lang="en-US" sz="1500" dirty="0">
              <a:solidFill>
                <a:srgbClr val="000000"/>
              </a:solidFill>
            </a:endParaRPr>
          </a:p>
        </p:txBody>
      </p:sp>
      <p:sp>
        <p:nvSpPr>
          <p:cNvPr id="6" name="Rectangle 5">
            <a:extLst>
              <a:ext uri="{FF2B5EF4-FFF2-40B4-BE49-F238E27FC236}">
                <a16:creationId xmlns:a16="http://schemas.microsoft.com/office/drawing/2014/main" id="{7F0FDF23-443C-4F84-B80E-616F13492E58}"/>
              </a:ext>
            </a:extLst>
          </p:cNvPr>
          <p:cNvSpPr/>
          <p:nvPr/>
        </p:nvSpPr>
        <p:spPr>
          <a:xfrm>
            <a:off x="3766782" y="0"/>
            <a:ext cx="1965278"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1298252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extLst>
              <a:ext uri="{28A0092B-C50C-407E-A947-70E740481C1C}">
                <a14:useLocalDpi xmlns:a14="http://schemas.microsoft.com/office/drawing/2010/main" val="0"/>
              </a:ext>
            </a:extLst>
          </a:blip>
          <a:srcRect l="9077" r="28687" b="-1"/>
          <a:stretch/>
        </p:blipFill>
        <p:spPr>
          <a:xfrm>
            <a:off x="4484077" y="1767267"/>
            <a:ext cx="4462347" cy="4786051"/>
          </a:xfrm>
          <a:prstGeom prst="rect">
            <a:avLst/>
          </a:prstGeom>
        </p:spPr>
      </p:pic>
      <p:sp>
        <p:nvSpPr>
          <p:cNvPr id="2" name="Title 1">
            <a:extLst>
              <a:ext uri="{FF2B5EF4-FFF2-40B4-BE49-F238E27FC236}">
                <a16:creationId xmlns:a16="http://schemas.microsoft.com/office/drawing/2014/main" id="{997A4074-6B90-4726-AC67-38FEB489CC4D}"/>
              </a:ext>
            </a:extLst>
          </p:cNvPr>
          <p:cNvSpPr>
            <a:spLocks noGrp="1"/>
          </p:cNvSpPr>
          <p:nvPr>
            <p:ph type="title"/>
          </p:nvPr>
        </p:nvSpPr>
        <p:spPr>
          <a:xfrm>
            <a:off x="327074" y="1767266"/>
            <a:ext cx="4157003" cy="1385366"/>
          </a:xfrm>
        </p:spPr>
        <p:txBody>
          <a:bodyPr>
            <a:normAutofit/>
          </a:bodyPr>
          <a:lstStyle/>
          <a:p>
            <a:r>
              <a:rPr lang="en-US" sz="1600" dirty="0">
                <a:solidFill>
                  <a:srgbClr val="000000"/>
                </a:solidFill>
              </a:rPr>
              <a:t/>
            </a:r>
            <a:br>
              <a:rPr lang="en-US" sz="1600" dirty="0">
                <a:solidFill>
                  <a:srgbClr val="000000"/>
                </a:solidFill>
              </a:rPr>
            </a:br>
            <a:r>
              <a:rPr lang="en-US" sz="1600" dirty="0">
                <a:solidFill>
                  <a:schemeClr val="tx1"/>
                </a:solidFill>
                <a:effectLst/>
                <a:latin typeface="+mn-lt"/>
              </a:rPr>
              <a:t>Sanitizers can quickly reduce the number of germs on hands in many situations. However,</a:t>
            </a:r>
            <a:r>
              <a:rPr lang="en-US" sz="1350" dirty="0">
                <a:solidFill>
                  <a:srgbClr val="000000"/>
                </a:solidFill>
                <a:latin typeface="+mn-lt"/>
              </a:rPr>
              <a:t/>
            </a:r>
            <a:br>
              <a:rPr lang="en-US" sz="1350" dirty="0">
                <a:solidFill>
                  <a:srgbClr val="000000"/>
                </a:solidFill>
                <a:latin typeface="+mn-lt"/>
              </a:rPr>
            </a:br>
            <a:endParaRPr lang="en-US" sz="1350" dirty="0">
              <a:solidFill>
                <a:srgbClr val="000000"/>
              </a:solidFill>
              <a:latin typeface="+mn-lt"/>
            </a:endParaRPr>
          </a:p>
        </p:txBody>
      </p:sp>
      <p:sp>
        <p:nvSpPr>
          <p:cNvPr id="3" name="Content Placeholder 2">
            <a:extLst>
              <a:ext uri="{FF2B5EF4-FFF2-40B4-BE49-F238E27FC236}">
                <a16:creationId xmlns:a16="http://schemas.microsoft.com/office/drawing/2014/main" id="{EBE09048-4BA6-4CB9-A1FC-A502A6EE2D87}"/>
              </a:ext>
            </a:extLst>
          </p:cNvPr>
          <p:cNvSpPr>
            <a:spLocks noGrp="1"/>
          </p:cNvSpPr>
          <p:nvPr>
            <p:ph idx="1"/>
          </p:nvPr>
        </p:nvSpPr>
        <p:spPr>
          <a:xfrm>
            <a:off x="327075" y="3152632"/>
            <a:ext cx="3806776" cy="3400685"/>
          </a:xfrm>
        </p:spPr>
        <p:txBody>
          <a:bodyPr anchor="ctr">
            <a:normAutofit/>
          </a:bodyPr>
          <a:lstStyle/>
          <a:p>
            <a:pPr lvl="0">
              <a:buFont typeface="Wingdings" panose="05000000000000000000" pitchFamily="2" charset="2"/>
              <a:buChar char="Ø"/>
            </a:pPr>
            <a:r>
              <a:rPr lang="en-US" sz="1600" dirty="0">
                <a:solidFill>
                  <a:srgbClr val="000000"/>
                </a:solidFill>
              </a:rPr>
              <a:t> Sanitizers do </a:t>
            </a:r>
            <a:r>
              <a:rPr lang="en-US" sz="1600" b="1" dirty="0">
                <a:solidFill>
                  <a:srgbClr val="000000"/>
                </a:solidFill>
              </a:rPr>
              <a:t>not</a:t>
            </a:r>
            <a:r>
              <a:rPr lang="en-US" sz="1600" dirty="0">
                <a:solidFill>
                  <a:srgbClr val="000000"/>
                </a:solidFill>
              </a:rPr>
              <a:t> get rid of all types of germs.</a:t>
            </a:r>
          </a:p>
          <a:p>
            <a:pPr marL="0" indent="0">
              <a:buNone/>
            </a:pPr>
            <a:endParaRPr lang="en-US" sz="1600" dirty="0">
              <a:solidFill>
                <a:srgbClr val="000000"/>
              </a:solidFill>
            </a:endParaRPr>
          </a:p>
          <a:p>
            <a:pPr>
              <a:buFont typeface="Wingdings" panose="05000000000000000000" pitchFamily="2" charset="2"/>
              <a:buChar char="Ø"/>
            </a:pPr>
            <a:r>
              <a:rPr lang="en-US" sz="1600" dirty="0">
                <a:solidFill>
                  <a:srgbClr val="000000"/>
                </a:solidFill>
              </a:rPr>
              <a:t> Hand sanitizers may not be as effective when hands are visibly dirty or greasy.</a:t>
            </a:r>
          </a:p>
          <a:p>
            <a:pPr marL="0" indent="0">
              <a:buNone/>
            </a:pPr>
            <a:endParaRPr lang="en-US" sz="1600" dirty="0">
              <a:solidFill>
                <a:srgbClr val="000000"/>
              </a:solidFill>
            </a:endParaRPr>
          </a:p>
          <a:p>
            <a:pPr lvl="0">
              <a:buFont typeface="Wingdings" panose="05000000000000000000" pitchFamily="2" charset="2"/>
              <a:buChar char="Ø"/>
            </a:pPr>
            <a:r>
              <a:rPr lang="en-US" sz="1600" dirty="0">
                <a:solidFill>
                  <a:srgbClr val="000000"/>
                </a:solidFill>
              </a:rPr>
              <a:t> Hand sanitizers might not remove harmful chemicals from hands like pesticides and heavy metals.</a:t>
            </a:r>
          </a:p>
          <a:p>
            <a:endParaRPr lang="en-US" sz="1500" dirty="0">
              <a:solidFill>
                <a:srgbClr val="000000"/>
              </a:solidFill>
            </a:endParaRPr>
          </a:p>
        </p:txBody>
      </p:sp>
      <p:sp>
        <p:nvSpPr>
          <p:cNvPr id="5" name="Rectangle 4">
            <a:extLst>
              <a:ext uri="{FF2B5EF4-FFF2-40B4-BE49-F238E27FC236}">
                <a16:creationId xmlns:a16="http://schemas.microsoft.com/office/drawing/2014/main" id="{A2BF64F1-4012-4408-9367-61BB9A64529D}"/>
              </a:ext>
            </a:extLst>
          </p:cNvPr>
          <p:cNvSpPr/>
          <p:nvPr/>
        </p:nvSpPr>
        <p:spPr>
          <a:xfrm>
            <a:off x="3603009" y="0"/>
            <a:ext cx="1901297"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2049347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hqprint">
            <a:alphaModFix/>
            <a:extLst>
              <a:ext uri="{28A0092B-C50C-407E-A947-70E740481C1C}">
                <a14:useLocalDpi xmlns:a14="http://schemas.microsoft.com/office/drawing/2010/main" val="0"/>
              </a:ext>
            </a:extLst>
          </a:blip>
          <a:srcRect t="5913" r="-2" b="-2"/>
          <a:stretch/>
        </p:blipFill>
        <p:spPr>
          <a:xfrm>
            <a:off x="4740260" y="1590822"/>
            <a:ext cx="4244454" cy="2949235"/>
          </a:xfrm>
          <a:prstGeom prst="rect">
            <a:avLst/>
          </a:prstGeom>
          <a:effectLst>
            <a:softEdge rad="5334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414" r="8235" b="1"/>
          <a:stretch/>
        </p:blipFill>
        <p:spPr>
          <a:xfrm>
            <a:off x="4740260" y="3822211"/>
            <a:ext cx="4244454" cy="2831073"/>
          </a:xfrm>
          <a:prstGeom prst="rect">
            <a:avLst/>
          </a:prstGeom>
          <a:effectLst>
            <a:softEdge rad="533400"/>
          </a:effectLst>
        </p:spPr>
      </p:pic>
      <p:sp>
        <p:nvSpPr>
          <p:cNvPr id="2" name="Title 1">
            <a:extLst>
              <a:ext uri="{FF2B5EF4-FFF2-40B4-BE49-F238E27FC236}">
                <a16:creationId xmlns:a16="http://schemas.microsoft.com/office/drawing/2014/main" id="{0A072E56-1CE7-4A52-8724-FB5E075E0A05}"/>
              </a:ext>
            </a:extLst>
          </p:cNvPr>
          <p:cNvSpPr>
            <a:spLocks noGrp="1"/>
          </p:cNvSpPr>
          <p:nvPr>
            <p:ph type="title"/>
          </p:nvPr>
        </p:nvSpPr>
        <p:spPr>
          <a:xfrm>
            <a:off x="2197289" y="461818"/>
            <a:ext cx="4997838" cy="821072"/>
          </a:xfrm>
        </p:spPr>
        <p:txBody>
          <a:bodyPr>
            <a:normAutofit fontScale="90000"/>
          </a:bodyPr>
          <a:lstStyle/>
          <a:p>
            <a:r>
              <a:rPr lang="en-US" sz="2100" dirty="0">
                <a:solidFill>
                  <a:srgbClr val="000000"/>
                </a:solidFill>
              </a:rPr>
              <a:t/>
            </a:r>
            <a:br>
              <a:rPr lang="en-US" sz="2100" dirty="0">
                <a:solidFill>
                  <a:srgbClr val="000000"/>
                </a:solidFill>
              </a:rPr>
            </a:br>
            <a:r>
              <a:rPr lang="en-US" sz="2100" dirty="0">
                <a:solidFill>
                  <a:srgbClr val="000000"/>
                </a:solidFill>
              </a:rPr>
              <a:t>  </a:t>
            </a:r>
            <a:r>
              <a:rPr lang="en-US" sz="2700" dirty="0">
                <a:solidFill>
                  <a:schemeClr val="tx2">
                    <a:lumMod val="20000"/>
                    <a:lumOff val="80000"/>
                  </a:schemeClr>
                </a:solidFill>
                <a:latin typeface="+mn-lt"/>
              </a:rPr>
              <a:t>HOW TO CLEAN &amp; DISINFECT</a:t>
            </a:r>
            <a:r>
              <a:rPr lang="en-US" sz="2700" dirty="0">
                <a:solidFill>
                  <a:srgbClr val="000000"/>
                </a:solidFill>
                <a:latin typeface="+mn-lt"/>
              </a:rPr>
              <a:t/>
            </a:r>
            <a:br>
              <a:rPr lang="en-US" sz="2700" dirty="0">
                <a:solidFill>
                  <a:srgbClr val="000000"/>
                </a:solidFill>
                <a:latin typeface="+mn-lt"/>
              </a:rPr>
            </a:br>
            <a:endParaRPr lang="en-US" sz="2700" dirty="0">
              <a:solidFill>
                <a:srgbClr val="000000"/>
              </a:solidFill>
              <a:latin typeface="+mn-lt"/>
            </a:endParaRPr>
          </a:p>
        </p:txBody>
      </p:sp>
      <p:sp>
        <p:nvSpPr>
          <p:cNvPr id="3" name="Content Placeholder 2">
            <a:extLst>
              <a:ext uri="{FF2B5EF4-FFF2-40B4-BE49-F238E27FC236}">
                <a16:creationId xmlns:a16="http://schemas.microsoft.com/office/drawing/2014/main" id="{A4D20D8C-A03F-4B47-85BF-2D626B7A0401}"/>
              </a:ext>
            </a:extLst>
          </p:cNvPr>
          <p:cNvSpPr>
            <a:spLocks noGrp="1"/>
          </p:cNvSpPr>
          <p:nvPr>
            <p:ph idx="1"/>
          </p:nvPr>
        </p:nvSpPr>
        <p:spPr>
          <a:xfrm>
            <a:off x="327546" y="1828800"/>
            <a:ext cx="4244454" cy="4824484"/>
          </a:xfrm>
        </p:spPr>
        <p:txBody>
          <a:bodyPr anchor="ctr">
            <a:normAutofit fontScale="92500" lnSpcReduction="20000"/>
          </a:bodyPr>
          <a:lstStyle/>
          <a:p>
            <a:pPr>
              <a:buFont typeface="Wingdings" panose="05000000000000000000" pitchFamily="2" charset="2"/>
              <a:buChar char="Ø"/>
            </a:pPr>
            <a:r>
              <a:rPr lang="en-US" sz="1600" dirty="0">
                <a:solidFill>
                  <a:srgbClr val="000000"/>
                </a:solidFill>
              </a:rPr>
              <a:t>Wear reusable or disposable gloves for routine cleaning and disinfection.</a:t>
            </a:r>
          </a:p>
          <a:p>
            <a:pPr lvl="0">
              <a:buFont typeface="Wingdings" panose="05000000000000000000" pitchFamily="2" charset="2"/>
              <a:buChar char="Ø"/>
            </a:pPr>
            <a:r>
              <a:rPr lang="en-US" sz="1600" dirty="0">
                <a:solidFill>
                  <a:srgbClr val="000000"/>
                </a:solidFill>
              </a:rPr>
              <a:t>Clean surfaces using soap and water, then use disinfectant.</a:t>
            </a:r>
          </a:p>
          <a:p>
            <a:pPr>
              <a:buFont typeface="Wingdings" panose="05000000000000000000" pitchFamily="2" charset="2"/>
              <a:buChar char="Ø"/>
            </a:pPr>
            <a:r>
              <a:rPr lang="en-US" sz="1600" dirty="0">
                <a:solidFill>
                  <a:srgbClr val="000000"/>
                </a:solidFill>
              </a:rPr>
              <a:t>Cleaning with soap and water </a:t>
            </a:r>
            <a:r>
              <a:rPr lang="en-US" sz="1600" b="1" dirty="0">
                <a:solidFill>
                  <a:srgbClr val="000000"/>
                </a:solidFill>
              </a:rPr>
              <a:t>reduces number of germs</a:t>
            </a:r>
            <a:r>
              <a:rPr lang="en-US" sz="1600" dirty="0">
                <a:solidFill>
                  <a:srgbClr val="000000"/>
                </a:solidFill>
              </a:rPr>
              <a:t>, </a:t>
            </a:r>
            <a:r>
              <a:rPr lang="en-US" sz="1600" b="1" dirty="0">
                <a:solidFill>
                  <a:srgbClr val="000000"/>
                </a:solidFill>
              </a:rPr>
              <a:t>dirt and impurities</a:t>
            </a:r>
            <a:r>
              <a:rPr lang="en-US" sz="1600" dirty="0">
                <a:solidFill>
                  <a:srgbClr val="000000"/>
                </a:solidFill>
              </a:rPr>
              <a:t> on the surface. </a:t>
            </a:r>
            <a:r>
              <a:rPr lang="en-US" sz="1600" b="1" dirty="0">
                <a:solidFill>
                  <a:srgbClr val="000000"/>
                </a:solidFill>
              </a:rPr>
              <a:t>Disinfecting kills germs</a:t>
            </a:r>
            <a:r>
              <a:rPr lang="en-US" sz="1600" dirty="0">
                <a:solidFill>
                  <a:srgbClr val="000000"/>
                </a:solidFill>
              </a:rPr>
              <a:t> on surfaces.</a:t>
            </a:r>
          </a:p>
          <a:p>
            <a:pPr lvl="0">
              <a:buFont typeface="Wingdings" panose="05000000000000000000" pitchFamily="2" charset="2"/>
              <a:buChar char="Ø"/>
            </a:pPr>
            <a:r>
              <a:rPr lang="en-US" sz="1600" dirty="0">
                <a:solidFill>
                  <a:srgbClr val="000000"/>
                </a:solidFill>
              </a:rPr>
              <a:t>Practice routine cleaning of frequently touched surfaces. High touch surfaces include:</a:t>
            </a:r>
          </a:p>
          <a:p>
            <a:pPr lvl="1"/>
            <a:r>
              <a:rPr lang="en-US" sz="1600" dirty="0">
                <a:solidFill>
                  <a:srgbClr val="000000"/>
                </a:solidFill>
              </a:rPr>
              <a:t>Tables, doorknobs, light switches, countertops, handles, desks, phones, keyboards, toilets, faucets, sinks, etc.</a:t>
            </a:r>
          </a:p>
          <a:p>
            <a:pPr lvl="0">
              <a:buFont typeface="Wingdings" panose="05000000000000000000" pitchFamily="2" charset="2"/>
              <a:buChar char="Ø"/>
            </a:pPr>
            <a:r>
              <a:rPr lang="en-US" sz="1600" dirty="0">
                <a:solidFill>
                  <a:srgbClr val="000000"/>
                </a:solidFill>
              </a:rPr>
              <a:t>Bleach solutions will be effective for disinfection up to 24 hours.</a:t>
            </a:r>
          </a:p>
          <a:p>
            <a:pPr lvl="0">
              <a:buFont typeface="Wingdings" panose="05000000000000000000" pitchFamily="2" charset="2"/>
              <a:buChar char="Ø"/>
            </a:pPr>
            <a:r>
              <a:rPr lang="en-US" sz="1600" dirty="0">
                <a:solidFill>
                  <a:srgbClr val="000000"/>
                </a:solidFill>
              </a:rPr>
              <a:t>Alcohol solutions with at least 70% alcohol may also be used</a:t>
            </a:r>
            <a:r>
              <a:rPr lang="en-US" sz="1600" b="1" dirty="0">
                <a:solidFill>
                  <a:srgbClr val="000000"/>
                </a:solidFill>
              </a:rPr>
              <a:t>.</a:t>
            </a:r>
            <a:endParaRPr lang="en-US" sz="1600" dirty="0">
              <a:solidFill>
                <a:srgbClr val="000000"/>
              </a:solidFill>
            </a:endParaRPr>
          </a:p>
          <a:p>
            <a:pPr>
              <a:buFont typeface="Wingdings" panose="05000000000000000000" pitchFamily="2" charset="2"/>
              <a:buChar char="Ø"/>
            </a:pPr>
            <a:r>
              <a:rPr lang="en-US" sz="1600" dirty="0">
                <a:solidFill>
                  <a:srgbClr val="000000"/>
                </a:solidFill>
              </a:rPr>
              <a:t>Consider putting a </a:t>
            </a:r>
            <a:r>
              <a:rPr lang="en-US" sz="1600" b="1" dirty="0">
                <a:solidFill>
                  <a:srgbClr val="000000"/>
                </a:solidFill>
              </a:rPr>
              <a:t>wipeable cover</a:t>
            </a:r>
            <a:r>
              <a:rPr lang="en-US" sz="1600" dirty="0">
                <a:solidFill>
                  <a:srgbClr val="000000"/>
                </a:solidFill>
              </a:rPr>
              <a:t> on electronics.</a:t>
            </a:r>
          </a:p>
          <a:p>
            <a:pPr lvl="1"/>
            <a:r>
              <a:rPr lang="en-US" sz="1600" dirty="0">
                <a:solidFill>
                  <a:srgbClr val="000000"/>
                </a:solidFill>
              </a:rPr>
              <a:t>Follow manufacturer’s instruction for cleaning and disinfecting.</a:t>
            </a:r>
          </a:p>
          <a:p>
            <a:pPr marL="0" indent="0">
              <a:buNone/>
            </a:pPr>
            <a:endParaRPr lang="en-US" sz="975" dirty="0">
              <a:solidFill>
                <a:srgbClr val="000000"/>
              </a:solidFill>
            </a:endParaRPr>
          </a:p>
        </p:txBody>
      </p:sp>
      <p:sp>
        <p:nvSpPr>
          <p:cNvPr id="6" name="Rectangle 5">
            <a:extLst>
              <a:ext uri="{FF2B5EF4-FFF2-40B4-BE49-F238E27FC236}">
                <a16:creationId xmlns:a16="http://schemas.microsoft.com/office/drawing/2014/main" id="{63E566CD-C036-498E-9200-2A843522759C}"/>
              </a:ext>
            </a:extLst>
          </p:cNvPr>
          <p:cNvSpPr/>
          <p:nvPr/>
        </p:nvSpPr>
        <p:spPr>
          <a:xfrm>
            <a:off x="3725839" y="0"/>
            <a:ext cx="1937982"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3018445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B0295C-B205-4503-8AB8-F8E17149922D}"/>
              </a:ext>
            </a:extLst>
          </p:cNvPr>
          <p:cNvSpPr>
            <a:spLocks noGrp="1"/>
          </p:cNvSpPr>
          <p:nvPr>
            <p:ph type="title"/>
          </p:nvPr>
        </p:nvSpPr>
        <p:spPr>
          <a:xfrm>
            <a:off x="1143002" y="2356961"/>
            <a:ext cx="6858000" cy="2073021"/>
          </a:xfrm>
        </p:spPr>
        <p:txBody>
          <a:bodyPr vert="horz" lIns="68580" tIns="34290" rIns="68580" bIns="34290" rtlCol="0" anchor="ctr">
            <a:normAutofit/>
            <a:scene3d>
              <a:camera prst="orthographicFront"/>
              <a:lightRig rig="soft" dir="t">
                <a:rot lat="0" lon="0" rev="17220000"/>
              </a:lightRig>
            </a:scene3d>
            <a:sp3d prstMaterial="softEdge">
              <a:bevelT w="38100" h="38100"/>
              <a:contourClr>
                <a:schemeClr val="tx2">
                  <a:shade val="50000"/>
                </a:schemeClr>
              </a:contourClr>
            </a:sp3d>
          </a:bodyPr>
          <a:lstStyle/>
          <a:p>
            <a:pPr algn="ctr"/>
            <a:r>
              <a:rPr lang="en-US" sz="4400" dirty="0">
                <a:solidFill>
                  <a:schemeClr val="tx1"/>
                </a:solidFill>
                <a:latin typeface="+mn-lt"/>
              </a:rPr>
              <a:t>Returning to the New Reality</a:t>
            </a:r>
          </a:p>
        </p:txBody>
      </p:sp>
      <p:sp>
        <p:nvSpPr>
          <p:cNvPr id="7" name="Text Placeholder 6">
            <a:extLst>
              <a:ext uri="{FF2B5EF4-FFF2-40B4-BE49-F238E27FC236}">
                <a16:creationId xmlns:a16="http://schemas.microsoft.com/office/drawing/2014/main" id="{C3B6B245-7998-46C1-A38E-0F6B36B49295}"/>
              </a:ext>
            </a:extLst>
          </p:cNvPr>
          <p:cNvSpPr>
            <a:spLocks noGrp="1"/>
          </p:cNvSpPr>
          <p:nvPr>
            <p:ph type="body" idx="1"/>
          </p:nvPr>
        </p:nvSpPr>
        <p:spPr>
          <a:xfrm>
            <a:off x="1475184" y="5091113"/>
            <a:ext cx="6193632" cy="473869"/>
          </a:xfrm>
        </p:spPr>
        <p:txBody>
          <a:bodyPr vert="horz" lIns="68580" tIns="34290" rIns="68580" bIns="34290" rtlCol="0" anchor="ctr">
            <a:normAutofit fontScale="92500" lnSpcReduction="20000"/>
          </a:bodyPr>
          <a:lstStyle/>
          <a:p>
            <a:pPr algn="ctr"/>
            <a:endParaRPr lang="en-US" sz="1125" dirty="0"/>
          </a:p>
          <a:p>
            <a:pPr algn="ctr"/>
            <a:r>
              <a:rPr lang="en-US" sz="1800" dirty="0"/>
              <a:t>Considerations for post COVID-19 workforce management</a:t>
            </a:r>
          </a:p>
        </p:txBody>
      </p:sp>
      <p:sp>
        <p:nvSpPr>
          <p:cNvPr id="2" name="Rectangle 1">
            <a:extLst>
              <a:ext uri="{FF2B5EF4-FFF2-40B4-BE49-F238E27FC236}">
                <a16:creationId xmlns:a16="http://schemas.microsoft.com/office/drawing/2014/main" id="{4FB99B55-CD1E-4703-93C8-CDFF7425ABA0}"/>
              </a:ext>
            </a:extLst>
          </p:cNvPr>
          <p:cNvSpPr/>
          <p:nvPr/>
        </p:nvSpPr>
        <p:spPr>
          <a:xfrm>
            <a:off x="3739487" y="0"/>
            <a:ext cx="1924334"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2853262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1F42AB-C8FB-468A-920E-ECB489766A9C}"/>
              </a:ext>
            </a:extLst>
          </p:cNvPr>
          <p:cNvSpPr>
            <a:spLocks noGrp="1"/>
          </p:cNvSpPr>
          <p:nvPr>
            <p:ph type="title"/>
          </p:nvPr>
        </p:nvSpPr>
        <p:spPr>
          <a:xfrm>
            <a:off x="1828800" y="307777"/>
            <a:ext cx="5486400" cy="1456367"/>
          </a:xfrm>
        </p:spPr>
        <p:txBody>
          <a:bodyPr>
            <a:normAutofit fontScale="90000"/>
          </a:bodyPr>
          <a:lstStyle/>
          <a:p>
            <a:r>
              <a:rPr lang="en-US" sz="2700" dirty="0"/>
              <a:t/>
            </a:r>
            <a:br>
              <a:rPr lang="en-US" sz="2700" dirty="0"/>
            </a:br>
            <a:r>
              <a:rPr lang="en-US" sz="2700" dirty="0" smtClean="0"/>
              <a:t/>
            </a:r>
            <a:br>
              <a:rPr lang="en-US" sz="2700" dirty="0" smtClean="0"/>
            </a:br>
            <a:r>
              <a:rPr lang="en-US" sz="2700" dirty="0" smtClean="0">
                <a:solidFill>
                  <a:schemeClr val="bg2"/>
                </a:solidFill>
                <a:latin typeface="+mn-lt"/>
              </a:rPr>
              <a:t>STEPS </a:t>
            </a:r>
            <a:r>
              <a:rPr lang="en-US" sz="2700" dirty="0">
                <a:solidFill>
                  <a:schemeClr val="bg2"/>
                </a:solidFill>
                <a:latin typeface="+mn-lt"/>
              </a:rPr>
              <a:t>BACK TO A NEW REALITY</a:t>
            </a:r>
            <a:r>
              <a:rPr lang="en-US" sz="2700" dirty="0">
                <a:latin typeface="+mn-lt"/>
              </a:rPr>
              <a:t/>
            </a:r>
            <a:br>
              <a:rPr lang="en-US" sz="2700" dirty="0">
                <a:latin typeface="+mn-lt"/>
              </a:rPr>
            </a:br>
            <a:r>
              <a:rPr lang="en-US" sz="2700" dirty="0">
                <a:latin typeface="+mn-lt"/>
              </a:rPr>
              <a:t/>
            </a:r>
            <a:br>
              <a:rPr lang="en-US" sz="2700" dirty="0">
                <a:latin typeface="+mn-lt"/>
              </a:rPr>
            </a:br>
            <a:r>
              <a:rPr lang="en-US" sz="1350" dirty="0"/>
              <a:t/>
            </a:r>
            <a:br>
              <a:rPr lang="en-US" sz="1350" dirty="0"/>
            </a:br>
            <a:r>
              <a:rPr lang="en-US" sz="900" dirty="0"/>
              <a:t/>
            </a:r>
            <a:br>
              <a:rPr lang="en-US" sz="900" dirty="0"/>
            </a:br>
            <a:endParaRPr lang="en-US" sz="900" dirty="0"/>
          </a:p>
        </p:txBody>
      </p:sp>
      <p:graphicFrame>
        <p:nvGraphicFramePr>
          <p:cNvPr id="24" name="Content Placeholder 6">
            <a:extLst>
              <a:ext uri="{FF2B5EF4-FFF2-40B4-BE49-F238E27FC236}">
                <a16:creationId xmlns:a16="http://schemas.microsoft.com/office/drawing/2014/main" id="{4099ABFD-32B9-45D5-B97C-E88B126243B2}"/>
              </a:ext>
            </a:extLst>
          </p:cNvPr>
          <p:cNvGraphicFramePr>
            <a:graphicFrameLocks noGrp="1"/>
          </p:cNvGraphicFramePr>
          <p:nvPr>
            <p:ph type="pic" idx="1"/>
            <p:extLst>
              <p:ext uri="{D42A27DB-BD31-4B8C-83A1-F6EECF244321}">
                <p14:modId xmlns:p14="http://schemas.microsoft.com/office/powerpoint/2010/main" val="2449541633"/>
              </p:ext>
            </p:extLst>
          </p:nvPr>
        </p:nvGraphicFramePr>
        <p:xfrm>
          <a:off x="218363" y="2620369"/>
          <a:ext cx="8666329" cy="402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966A7CDA-E215-475E-9B41-C9699D529813}"/>
              </a:ext>
            </a:extLst>
          </p:cNvPr>
          <p:cNvSpPr>
            <a:spLocks noGrp="1"/>
          </p:cNvSpPr>
          <p:nvPr>
            <p:ph type="body" sz="half" idx="2"/>
          </p:nvPr>
        </p:nvSpPr>
        <p:spPr>
          <a:xfrm>
            <a:off x="709684" y="1555844"/>
            <a:ext cx="7710985" cy="1064525"/>
          </a:xfrm>
        </p:spPr>
        <p:txBody>
          <a:bodyPr>
            <a:normAutofit/>
          </a:bodyPr>
          <a:lstStyle/>
          <a:p>
            <a:r>
              <a:rPr lang="en-US" dirty="0"/>
              <a:t/>
            </a:r>
            <a:br>
              <a:rPr lang="en-US" dirty="0"/>
            </a:br>
            <a:r>
              <a:rPr lang="en-US" sz="1500" b="1" dirty="0"/>
              <a:t>As we start to consider the easing of lockdown and a return to options of working a flexible schedule, not just remotely, there are a number of elements to implement and plan:</a:t>
            </a:r>
          </a:p>
        </p:txBody>
      </p:sp>
      <p:sp>
        <p:nvSpPr>
          <p:cNvPr id="4" name="Rectangle 3">
            <a:extLst>
              <a:ext uri="{FF2B5EF4-FFF2-40B4-BE49-F238E27FC236}">
                <a16:creationId xmlns:a16="http://schemas.microsoft.com/office/drawing/2014/main" id="{B14FE943-71DE-4DD7-8E6D-9CFD71007FF7}"/>
              </a:ext>
            </a:extLst>
          </p:cNvPr>
          <p:cNvSpPr/>
          <p:nvPr/>
        </p:nvSpPr>
        <p:spPr>
          <a:xfrm>
            <a:off x="3521123" y="0"/>
            <a:ext cx="1983184"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243789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2D9806-92AC-4AA9-80E6-85826B8FC63D}"/>
              </a:ext>
            </a:extLst>
          </p:cNvPr>
          <p:cNvSpPr>
            <a:spLocks noGrp="1"/>
          </p:cNvSpPr>
          <p:nvPr>
            <p:ph idx="1"/>
          </p:nvPr>
        </p:nvSpPr>
        <p:spPr>
          <a:xfrm>
            <a:off x="300252" y="1897039"/>
            <a:ext cx="5404512" cy="4825408"/>
          </a:xfrm>
        </p:spPr>
        <p:txBody>
          <a:bodyPr anchor="ctr">
            <a:normAutofit lnSpcReduction="10000"/>
          </a:bodyPr>
          <a:lstStyle/>
          <a:p>
            <a:pPr>
              <a:buFont typeface="Wingdings" panose="05000000000000000000" pitchFamily="2" charset="2"/>
              <a:buChar char="Ø"/>
            </a:pPr>
            <a:r>
              <a:rPr lang="en-US" sz="1600" dirty="0"/>
              <a:t>Limit unnecessary movements around the base.</a:t>
            </a:r>
          </a:p>
          <a:p>
            <a:pPr>
              <a:buFont typeface="Wingdings" panose="05000000000000000000" pitchFamily="2" charset="2"/>
              <a:buChar char="Ø"/>
            </a:pPr>
            <a:r>
              <a:rPr lang="en-US" sz="1600" dirty="0"/>
              <a:t>When accessing NBSD ensure that you have your ID Card ready.</a:t>
            </a:r>
          </a:p>
          <a:p>
            <a:pPr>
              <a:buFont typeface="Wingdings" panose="05000000000000000000" pitchFamily="2" charset="2"/>
              <a:buChar char="Ø"/>
            </a:pPr>
            <a:r>
              <a:rPr lang="en-US" sz="1600" dirty="0"/>
              <a:t>Follow sentry’s instructions.</a:t>
            </a:r>
          </a:p>
          <a:p>
            <a:pPr lvl="1"/>
            <a:r>
              <a:rPr lang="en-US" sz="1600" dirty="0"/>
              <a:t>Hold ID Card up so the sentry can scan the card.</a:t>
            </a:r>
          </a:p>
          <a:p>
            <a:pPr lvl="1"/>
            <a:r>
              <a:rPr lang="en-US" sz="1600" dirty="0"/>
              <a:t>Ensure any face coverings or sunglasses are removed for visual verification.</a:t>
            </a:r>
          </a:p>
          <a:p>
            <a:pPr lvl="1"/>
            <a:r>
              <a:rPr lang="en-US" sz="1600" smtClean="0"/>
              <a:t>Roll </a:t>
            </a:r>
            <a:r>
              <a:rPr lang="en-US" sz="1600" dirty="0"/>
              <a:t>down rear windows if tinted.</a:t>
            </a:r>
          </a:p>
          <a:p>
            <a:pPr lvl="1"/>
            <a:r>
              <a:rPr lang="en-US" sz="1600" dirty="0"/>
              <a:t>Follow all traffic patterns, as they may change daily.</a:t>
            </a:r>
          </a:p>
          <a:p>
            <a:pPr>
              <a:buFont typeface="Wingdings" panose="05000000000000000000" pitchFamily="2" charset="2"/>
              <a:buChar char="Ø"/>
            </a:pPr>
            <a:r>
              <a:rPr lang="en-US" sz="1600" dirty="0"/>
              <a:t>Practice social distancing when moving around the base. </a:t>
            </a:r>
          </a:p>
          <a:p>
            <a:pPr lvl="1">
              <a:buFont typeface="Wingdings" panose="05000000000000000000" pitchFamily="2" charset="2"/>
              <a:buChar char="§"/>
            </a:pPr>
            <a:r>
              <a:rPr lang="en-US" sz="1600" dirty="0"/>
              <a:t>Smoke pits, lunch / break areas, exercise fields, both indoor and outdoor workspaces.</a:t>
            </a:r>
          </a:p>
          <a:p>
            <a:pPr lvl="1">
              <a:buFont typeface="Wingdings" panose="05000000000000000000" pitchFamily="2" charset="2"/>
              <a:buChar char="§"/>
            </a:pPr>
            <a:r>
              <a:rPr lang="en-US" sz="1600" dirty="0"/>
              <a:t>Ensure face coverings are worn when 2 or more people are in a GOV (Government vehicle) or golf cart.</a:t>
            </a:r>
          </a:p>
        </p:txBody>
      </p:sp>
      <p:pic>
        <p:nvPicPr>
          <p:cNvPr id="1026" name="Picture 2" descr="Machine Learning for Career Guidance - AITS Journal - Medium">
            <a:extLst>
              <a:ext uri="{FF2B5EF4-FFF2-40B4-BE49-F238E27FC236}">
                <a16:creationId xmlns:a16="http://schemas.microsoft.com/office/drawing/2014/main" id="{8BF6530B-B23E-4358-AF69-159DA3742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764" y="2906974"/>
            <a:ext cx="3316406" cy="17317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AD34D57-FB88-4E93-9062-FE7CC4C8B742}"/>
              </a:ext>
            </a:extLst>
          </p:cNvPr>
          <p:cNvSpPr/>
          <p:nvPr/>
        </p:nvSpPr>
        <p:spPr>
          <a:xfrm>
            <a:off x="3452885" y="0"/>
            <a:ext cx="2074458" cy="307777"/>
          </a:xfrm>
          <a:prstGeom prst="rect">
            <a:avLst/>
          </a:prstGeom>
        </p:spPr>
        <p:txBody>
          <a:bodyPr wrap="square">
            <a:spAutoFit/>
          </a:bodyPr>
          <a:lstStyle/>
          <a:p>
            <a:pPr algn="ctr"/>
            <a:r>
              <a:rPr lang="en-US" sz="1400" dirty="0">
                <a:solidFill>
                  <a:srgbClr val="00B050"/>
                </a:solidFill>
              </a:rPr>
              <a:t>UNCLASSIFIED</a:t>
            </a:r>
          </a:p>
        </p:txBody>
      </p:sp>
      <p:sp>
        <p:nvSpPr>
          <p:cNvPr id="6" name="TextBox 5"/>
          <p:cNvSpPr txBox="1"/>
          <p:nvPr/>
        </p:nvSpPr>
        <p:spPr>
          <a:xfrm>
            <a:off x="2235201" y="640742"/>
            <a:ext cx="5024582" cy="461665"/>
          </a:xfrm>
          <a:prstGeom prst="rect">
            <a:avLst/>
          </a:prstGeom>
          <a:noFill/>
        </p:spPr>
        <p:txBody>
          <a:bodyPr wrap="square" rtlCol="0">
            <a:spAutoFit/>
          </a:bodyPr>
          <a:lstStyle/>
          <a:p>
            <a:pPr algn="ctr"/>
            <a:r>
              <a:rPr lang="en-US" sz="2400" b="1" dirty="0" smtClean="0">
                <a:solidFill>
                  <a:schemeClr val="bg2"/>
                </a:solidFill>
                <a:effectLst>
                  <a:outerShdw blurRad="38100" dist="38100" dir="2700000" algn="tl">
                    <a:srgbClr val="000000">
                      <a:alpha val="43137"/>
                    </a:srgbClr>
                  </a:outerShdw>
                </a:effectLst>
                <a:latin typeface="+mn-lt"/>
              </a:rPr>
              <a:t>NBSD GUIDANCE</a:t>
            </a:r>
            <a:endParaRPr lang="en-US" sz="2400" b="1" dirty="0">
              <a:solidFill>
                <a:schemeClr val="bg2"/>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2908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A52E-632A-4EA3-BC6E-ADF09999EDC5}"/>
              </a:ext>
            </a:extLst>
          </p:cNvPr>
          <p:cNvSpPr>
            <a:spLocks noGrp="1"/>
          </p:cNvSpPr>
          <p:nvPr>
            <p:ph type="title"/>
          </p:nvPr>
        </p:nvSpPr>
        <p:spPr>
          <a:xfrm flipH="1">
            <a:off x="2702254" y="511445"/>
            <a:ext cx="4298909" cy="805696"/>
          </a:xfrm>
        </p:spPr>
        <p:txBody>
          <a:bodyPr vert="horz" lIns="68580" tIns="34290" rIns="68580" bIns="34290" rtlCol="0" anchor="ctr">
            <a:normAutofit/>
            <a:scene3d>
              <a:camera prst="orthographicFront"/>
              <a:lightRig rig="soft" dir="t">
                <a:rot lat="0" lon="0" rev="16800000"/>
              </a:lightRig>
            </a:scene3d>
            <a:sp3d prstMaterial="softEdge"/>
          </a:bodyPr>
          <a:lstStyle/>
          <a:p>
            <a:r>
              <a:rPr lang="en-US" sz="2400" dirty="0" smtClean="0">
                <a:solidFill>
                  <a:schemeClr val="bg2"/>
                </a:solidFill>
                <a:effectLst>
                  <a:outerShdw blurRad="38100" dist="38100" dir="2700000" algn="tl">
                    <a:srgbClr val="000000">
                      <a:alpha val="43137"/>
                    </a:srgbClr>
                  </a:outerShdw>
                </a:effectLst>
                <a:latin typeface="+mn-lt"/>
                <a:cs typeface="Courier New" panose="02070309020205020404" pitchFamily="49" charset="0"/>
              </a:rPr>
              <a:t>INTRODUCTION</a:t>
            </a:r>
            <a:endParaRPr lang="en-US" sz="2400" dirty="0">
              <a:solidFill>
                <a:srgbClr val="FFFFFF"/>
              </a:solidFill>
              <a:effectLst>
                <a:outerShdw blurRad="38100" dist="38100" dir="2700000" algn="tl">
                  <a:srgbClr val="000000">
                    <a:alpha val="43137"/>
                  </a:srgbClr>
                </a:outerShdw>
              </a:effectLst>
              <a:highlight>
                <a:srgbClr val="000000"/>
              </a:highlight>
              <a:latin typeface="+mn-lt"/>
              <a:cs typeface="Courier New" panose="02070309020205020404" pitchFamily="49" charset="0"/>
            </a:endParaRPr>
          </a:p>
        </p:txBody>
      </p:sp>
      <p:pic>
        <p:nvPicPr>
          <p:cNvPr id="1034" name="Picture 10" descr="Emergency Management: ECC message concerning the coronavirus ...">
            <a:extLst>
              <a:ext uri="{FF2B5EF4-FFF2-40B4-BE49-F238E27FC236}">
                <a16:creationId xmlns:a16="http://schemas.microsoft.com/office/drawing/2014/main" id="{E0041188-9EB4-490D-81BE-CA71DDF29A3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6629" r="-1" b="-1"/>
          <a:stretch/>
        </p:blipFill>
        <p:spPr bwMode="auto">
          <a:xfrm>
            <a:off x="803563" y="2916197"/>
            <a:ext cx="3315855" cy="27549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5EEF3A8-98AF-454A-B70E-F7347E7F0B1E}"/>
              </a:ext>
            </a:extLst>
          </p:cNvPr>
          <p:cNvSpPr>
            <a:spLocks noGrp="1"/>
          </p:cNvSpPr>
          <p:nvPr>
            <p:ph type="body" sz="half" idx="2"/>
          </p:nvPr>
        </p:nvSpPr>
        <p:spPr>
          <a:xfrm>
            <a:off x="4974957" y="1317140"/>
            <a:ext cx="3949896" cy="5540860"/>
          </a:xfrm>
        </p:spPr>
        <p:txBody>
          <a:bodyPr vert="horz" lIns="68580" tIns="34290" rIns="68580" bIns="34290" rtlCol="0" anchor="ctr">
            <a:normAutofit lnSpcReduction="10000"/>
          </a:bodyPr>
          <a:lstStyle/>
          <a:p>
            <a:pPr indent="-171450">
              <a:buFont typeface="Arial" panose="020B0604020202020204" pitchFamily="34" charset="0"/>
              <a:buChar char="•"/>
            </a:pPr>
            <a:endParaRPr lang="en-US" sz="1050" dirty="0">
              <a:solidFill>
                <a:srgbClr val="FFFFFF"/>
              </a:solidFill>
            </a:endParaRPr>
          </a:p>
          <a:p>
            <a:pPr indent="-171450">
              <a:buFont typeface="Arial" panose="020B0604020202020204" pitchFamily="34" charset="0"/>
              <a:buChar char="•"/>
            </a:pPr>
            <a:r>
              <a:rPr lang="en-US" sz="1600" dirty="0"/>
              <a:t>Coronavirus Disease 2019 (COVID-19) is a respiratory disease caused by the SARS-CoV-2 virus. It has spread from China to many other countries around the world, including the United States. Depending on the severity of COVID-19’s international impacts, outbreak conditions—including those rising to the level of a pandemic—can affect all aspects of daily life, including travel, trade, tourism, food supplies, and financial markets.</a:t>
            </a:r>
          </a:p>
          <a:p>
            <a:pPr indent="-171450">
              <a:buFont typeface="Arial" panose="020B0604020202020204" pitchFamily="34" charset="0"/>
              <a:buChar char="•"/>
            </a:pPr>
            <a:endParaRPr lang="en-US" sz="1600" dirty="0"/>
          </a:p>
          <a:p>
            <a:pPr indent="-171450">
              <a:buFont typeface="Arial" panose="020B0604020202020204" pitchFamily="34" charset="0"/>
              <a:buChar char="•"/>
            </a:pPr>
            <a:r>
              <a:rPr lang="en-US" sz="1600" dirty="0"/>
              <a:t>Older adults and people who have severe underlying medical conditions like heart or lung disease or diabetes seem to be at higher risk for developing more serious complications from COVID-19 illness.</a:t>
            </a:r>
          </a:p>
          <a:p>
            <a:pPr indent="-171450">
              <a:buFont typeface="Arial" panose="020B0604020202020204" pitchFamily="34" charset="0"/>
              <a:buChar char="•"/>
            </a:pPr>
            <a:endParaRPr lang="en-US" sz="1600" dirty="0"/>
          </a:p>
          <a:p>
            <a:pPr indent="-171450">
              <a:buFont typeface="Arial" panose="020B0604020202020204" pitchFamily="34" charset="0"/>
              <a:buChar char="•"/>
            </a:pPr>
            <a:r>
              <a:rPr lang="en-US" sz="1600" dirty="0"/>
              <a:t>There is currently no vaccine to prevent coronavirus disease 2019 (COVID-19).</a:t>
            </a:r>
          </a:p>
          <a:p>
            <a:endParaRPr lang="en-US" sz="1050" dirty="0">
              <a:solidFill>
                <a:srgbClr val="FFFFFF"/>
              </a:solidFill>
            </a:endParaRPr>
          </a:p>
        </p:txBody>
      </p:sp>
      <p:sp>
        <p:nvSpPr>
          <p:cNvPr id="4" name="Rectangle 3">
            <a:extLst>
              <a:ext uri="{FF2B5EF4-FFF2-40B4-BE49-F238E27FC236}">
                <a16:creationId xmlns:a16="http://schemas.microsoft.com/office/drawing/2014/main" id="{9BB476BE-80A2-4310-BA04-47E53CA0832A}"/>
              </a:ext>
            </a:extLst>
          </p:cNvPr>
          <p:cNvSpPr/>
          <p:nvPr/>
        </p:nvSpPr>
        <p:spPr>
          <a:xfrm>
            <a:off x="3372154" y="0"/>
            <a:ext cx="2647665"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4236633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90" y="2013527"/>
            <a:ext cx="8557146" cy="4728467"/>
          </a:xfrm>
        </p:spPr>
        <p:txBody>
          <a:bodyPr>
            <a:normAutofit lnSpcReduction="10000"/>
          </a:bodyPr>
          <a:lstStyle/>
          <a:p>
            <a:pPr marL="0" indent="0">
              <a:buNone/>
            </a:pPr>
            <a:endParaRPr lang="en-US" sz="1650" i="1" dirty="0"/>
          </a:p>
          <a:p>
            <a:pPr marL="0" indent="0">
              <a:buNone/>
            </a:pPr>
            <a:r>
              <a:rPr lang="en-US" sz="1700" i="1" dirty="0"/>
              <a:t>I can not thank each of you enough for your individual sacrifices you and your families are making to ensure our Navy remains ready to respond. Our role as sworn defenders of our Nation and our Constitution, and our support to our larger base community, is continuing to set an example for both our Navy and our neighbors. We are ensuring sailors are lodged and well-fed, providing security to our installation and assets, getting ships underway, executing installation safety and environmental response, taking care of children for our active duty shipmates and family, ensuring emergency services function, continuing operation of our facilities and infrastructure, and the increasingly important role of our Navy Exchange and Commissary teams. Thank you to you and your families for the dedication and professionalism you continue to display each and every day!</a:t>
            </a:r>
          </a:p>
          <a:p>
            <a:pPr marL="0" indent="0">
              <a:buNone/>
            </a:pPr>
            <a:endParaRPr lang="en-US" sz="1700" i="1" dirty="0"/>
          </a:p>
          <a:p>
            <a:pPr marL="0" indent="0">
              <a:buNone/>
            </a:pPr>
            <a:r>
              <a:rPr lang="en-US" sz="1700" i="1" dirty="0"/>
              <a:t>						Very Respectfully,</a:t>
            </a:r>
          </a:p>
          <a:p>
            <a:pPr marL="0" indent="0">
              <a:buNone/>
            </a:pPr>
            <a:r>
              <a:rPr lang="en-US" sz="1700" i="1" dirty="0"/>
              <a:t>	Stay </a:t>
            </a:r>
            <a:r>
              <a:rPr lang="en-US" sz="1700" i="1" u="sng" dirty="0"/>
              <a:t>Safe,</a:t>
            </a:r>
            <a:r>
              <a:rPr lang="en-US" sz="1700" i="1" dirty="0"/>
              <a:t>					Capt. M. </a:t>
            </a:r>
            <a:r>
              <a:rPr lang="en-US" sz="1700" i="1" dirty="0" err="1"/>
              <a:t>Nieswiadomy</a:t>
            </a:r>
            <a:endParaRPr lang="en-US" sz="1700" i="1" dirty="0"/>
          </a:p>
          <a:p>
            <a:pPr marL="0" indent="0">
              <a:buNone/>
            </a:pPr>
            <a:r>
              <a:rPr lang="en-US" sz="1700" i="1" dirty="0"/>
              <a:t>	Stay </a:t>
            </a:r>
            <a:r>
              <a:rPr lang="en-US" sz="1700" i="1" u="sng" dirty="0"/>
              <a:t>Healthy</a:t>
            </a:r>
            <a:r>
              <a:rPr lang="en-US" sz="1700" i="1" dirty="0"/>
              <a:t>!				Commanding Officer</a:t>
            </a:r>
          </a:p>
          <a:p>
            <a:pPr marL="0" indent="0">
              <a:buNone/>
            </a:pPr>
            <a:r>
              <a:rPr lang="en-US" sz="1700" i="1" dirty="0"/>
              <a:t>						Naval Base San Diego				</a:t>
            </a:r>
          </a:p>
        </p:txBody>
      </p:sp>
      <p:sp>
        <p:nvSpPr>
          <p:cNvPr id="5" name="Rectangle 4">
            <a:extLst>
              <a:ext uri="{FF2B5EF4-FFF2-40B4-BE49-F238E27FC236}">
                <a16:creationId xmlns:a16="http://schemas.microsoft.com/office/drawing/2014/main" id="{08D08ADF-AD93-4EAD-9AA2-FB7EC3F2D0F2}"/>
              </a:ext>
            </a:extLst>
          </p:cNvPr>
          <p:cNvSpPr/>
          <p:nvPr/>
        </p:nvSpPr>
        <p:spPr>
          <a:xfrm>
            <a:off x="3780430" y="0"/>
            <a:ext cx="1910686" cy="307777"/>
          </a:xfrm>
          <a:prstGeom prst="rect">
            <a:avLst/>
          </a:prstGeom>
        </p:spPr>
        <p:txBody>
          <a:bodyPr wrap="square">
            <a:spAutoFit/>
          </a:bodyPr>
          <a:lstStyle/>
          <a:p>
            <a:pPr algn="ctr"/>
            <a:r>
              <a:rPr lang="en-US" sz="1400" dirty="0">
                <a:solidFill>
                  <a:srgbClr val="00B050"/>
                </a:solidFill>
              </a:rPr>
              <a:t>UNCLASSIFIED</a:t>
            </a:r>
          </a:p>
        </p:txBody>
      </p:sp>
      <p:sp>
        <p:nvSpPr>
          <p:cNvPr id="7" name="TextBox 6"/>
          <p:cNvSpPr txBox="1"/>
          <p:nvPr/>
        </p:nvSpPr>
        <p:spPr>
          <a:xfrm>
            <a:off x="1885390" y="600364"/>
            <a:ext cx="5523345" cy="461665"/>
          </a:xfrm>
          <a:prstGeom prst="rect">
            <a:avLst/>
          </a:prstGeom>
          <a:noFill/>
        </p:spPr>
        <p:txBody>
          <a:bodyPr wrap="square" rtlCol="0">
            <a:spAutoFit/>
          </a:bodyPr>
          <a:lstStyle/>
          <a:p>
            <a:pPr algn="ctr"/>
            <a:r>
              <a:rPr lang="en-US" sz="2400" b="1" dirty="0" smtClean="0">
                <a:solidFill>
                  <a:schemeClr val="bg2"/>
                </a:solidFill>
                <a:effectLst>
                  <a:outerShdw blurRad="38100" dist="38100" dir="2700000" algn="tl">
                    <a:srgbClr val="000000">
                      <a:alpha val="43137"/>
                    </a:srgbClr>
                  </a:outerShdw>
                </a:effectLst>
                <a:latin typeface="+mn-lt"/>
              </a:rPr>
              <a:t>COMMANDING OFFICER</a:t>
            </a:r>
            <a:endParaRPr lang="en-US" sz="2400" b="1" dirty="0">
              <a:solidFill>
                <a:schemeClr val="bg2"/>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64588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9412" y="4058124"/>
            <a:ext cx="3604497" cy="1051086"/>
          </a:xfrm>
        </p:spPr>
        <p:txBody>
          <a:bodyPr anchor="t">
            <a:normAutofit fontScale="90000"/>
          </a:bodyPr>
          <a:lstStyle/>
          <a:p>
            <a:r>
              <a:rPr lang="en-US" sz="2775" dirty="0">
                <a:solidFill>
                  <a:srgbClr val="000000"/>
                </a:solidFill>
                <a:effectLst>
                  <a:outerShdw blurRad="38100" dist="38100" dir="2700000" algn="tl">
                    <a:srgbClr val="000000">
                      <a:alpha val="43137"/>
                    </a:srgbClr>
                  </a:outerShdw>
                </a:effectLst>
                <a:latin typeface="+mn-lt"/>
              </a:rPr>
              <a:t>Stay Safe, Stay Healthy, &amp; Stay Strong</a:t>
            </a:r>
          </a:p>
        </p:txBody>
      </p:sp>
      <p:sp>
        <p:nvSpPr>
          <p:cNvPr id="3" name="Subtitle 2"/>
          <p:cNvSpPr>
            <a:spLocks noGrp="1"/>
          </p:cNvSpPr>
          <p:nvPr>
            <p:ph type="subTitle" idx="1"/>
          </p:nvPr>
        </p:nvSpPr>
        <p:spPr>
          <a:xfrm>
            <a:off x="4817661" y="3429000"/>
            <a:ext cx="3889384" cy="629123"/>
          </a:xfrm>
        </p:spPr>
        <p:txBody>
          <a:bodyPr anchor="b">
            <a:normAutofit/>
          </a:bodyPr>
          <a:lstStyle/>
          <a:p>
            <a:pPr algn="l"/>
            <a:r>
              <a:rPr lang="en-US" b="1" dirty="0">
                <a:solidFill>
                  <a:srgbClr val="000000"/>
                </a:solidFill>
                <a:effectLst>
                  <a:outerShdw blurRad="38100" dist="38100" dir="2700000" algn="tl">
                    <a:srgbClr val="000000">
                      <a:alpha val="43137"/>
                    </a:srgbClr>
                  </a:outerShdw>
                </a:effectLst>
              </a:rPr>
              <a:t>Thank you</a:t>
            </a:r>
          </a:p>
        </p:txBody>
      </p:sp>
      <p:pic>
        <p:nvPicPr>
          <p:cNvPr id="6" name="Picture 5" descr="A drawing of a cartoon character&#10;&#10;Description automatically generated">
            <a:extLst>
              <a:ext uri="{FF2B5EF4-FFF2-40B4-BE49-F238E27FC236}">
                <a16:creationId xmlns:a16="http://schemas.microsoft.com/office/drawing/2014/main" id="{F9C5ECAF-0688-45E3-AD32-08DFD83F2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8" y="2088471"/>
            <a:ext cx="3767633" cy="1969652"/>
          </a:xfrm>
          <a:prstGeom prst="rect">
            <a:avLst/>
          </a:prstGeom>
        </p:spPr>
      </p:pic>
      <p:sp>
        <p:nvSpPr>
          <p:cNvPr id="7" name="Rectangle 6">
            <a:extLst>
              <a:ext uri="{FF2B5EF4-FFF2-40B4-BE49-F238E27FC236}">
                <a16:creationId xmlns:a16="http://schemas.microsoft.com/office/drawing/2014/main" id="{5169C94F-D229-4DBC-93F2-0B9B92E0BFDF}"/>
              </a:ext>
            </a:extLst>
          </p:cNvPr>
          <p:cNvSpPr/>
          <p:nvPr/>
        </p:nvSpPr>
        <p:spPr>
          <a:xfrm>
            <a:off x="3766781" y="0"/>
            <a:ext cx="1883391"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113165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410" y="4632193"/>
            <a:ext cx="3207796" cy="1319156"/>
          </a:xfrm>
        </p:spPr>
        <p:txBody>
          <a:bodyPr/>
          <a:lstStyle/>
          <a:p>
            <a:endParaRPr lang="en-US" dirty="0"/>
          </a:p>
        </p:txBody>
      </p:sp>
      <p:sp>
        <p:nvSpPr>
          <p:cNvPr id="7" name="Text Placeholder 6"/>
          <p:cNvSpPr>
            <a:spLocks noGrp="1"/>
          </p:cNvSpPr>
          <p:nvPr>
            <p:ph type="body" sz="half" idx="2"/>
          </p:nvPr>
        </p:nvSpPr>
        <p:spPr>
          <a:xfrm>
            <a:off x="242822" y="2309533"/>
            <a:ext cx="3573454" cy="3235362"/>
          </a:xfrm>
        </p:spPr>
        <p:txBody>
          <a:bodyPr>
            <a:normAutofit/>
          </a:bodyPr>
          <a:lstStyle/>
          <a:p>
            <a:r>
              <a:rPr lang="en-US" sz="2800" b="1" dirty="0"/>
              <a:t>What is Coronavirus?</a:t>
            </a: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3928710" y="1704813"/>
            <a:ext cx="4972469" cy="4928461"/>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21" y="4632193"/>
            <a:ext cx="3425385" cy="1319156"/>
          </a:xfrm>
          <a:prstGeom prst="rect">
            <a:avLst/>
          </a:prstGeom>
        </p:spPr>
      </p:pic>
      <p:sp>
        <p:nvSpPr>
          <p:cNvPr id="2" name="Rectangle 1">
            <a:extLst>
              <a:ext uri="{FF2B5EF4-FFF2-40B4-BE49-F238E27FC236}">
                <a16:creationId xmlns:a16="http://schemas.microsoft.com/office/drawing/2014/main" id="{F676A589-92F8-4B67-BDB1-2A70D688AE45}"/>
              </a:ext>
            </a:extLst>
          </p:cNvPr>
          <p:cNvSpPr/>
          <p:nvPr/>
        </p:nvSpPr>
        <p:spPr>
          <a:xfrm>
            <a:off x="3466531" y="0"/>
            <a:ext cx="2037775"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424374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C8FA5E-5C30-4846-BC37-15CF2F2D43E3}"/>
              </a:ext>
            </a:extLst>
          </p:cNvPr>
          <p:cNvSpPr>
            <a:spLocks noGrp="1"/>
          </p:cNvSpPr>
          <p:nvPr>
            <p:ph type="title"/>
          </p:nvPr>
        </p:nvSpPr>
        <p:spPr>
          <a:xfrm>
            <a:off x="1939636" y="685995"/>
            <a:ext cx="5569528" cy="699460"/>
          </a:xfrm>
        </p:spPr>
        <p:txBody>
          <a:bodyPr vert="horz" lIns="68580" tIns="34290" rIns="68580" bIns="34290" rtlCol="0" anchor="ctr">
            <a:noAutofit/>
            <a:scene3d>
              <a:camera prst="orthographicFront"/>
              <a:lightRig rig="soft" dir="t">
                <a:rot lat="0" lon="0" rev="16800000"/>
              </a:lightRig>
            </a:scene3d>
            <a:sp3d prstMaterial="softEdge"/>
          </a:bodyPr>
          <a:lstStyle/>
          <a:p>
            <a:r>
              <a:rPr lang="en-US" sz="2400" cap="all" dirty="0">
                <a:solidFill>
                  <a:schemeClr val="bg2"/>
                </a:solidFill>
                <a:effectLst>
                  <a:outerShdw blurRad="38100" dist="38100" dir="2700000" algn="tl">
                    <a:srgbClr val="000000">
                      <a:alpha val="43137"/>
                    </a:srgbClr>
                  </a:outerShdw>
                </a:effectLst>
                <a:latin typeface="+mn-lt"/>
              </a:rPr>
              <a:t>HOW IT SPREADS</a:t>
            </a:r>
            <a:r>
              <a:rPr lang="en-US" sz="2400" dirty="0">
                <a:solidFill>
                  <a:srgbClr val="000000"/>
                </a:solidFill>
                <a:effectLst>
                  <a:outerShdw blurRad="38100" dist="38100" dir="2700000" algn="tl" rotWithShape="0">
                    <a:srgbClr val="000000">
                      <a:alpha val="43137"/>
                    </a:srgbClr>
                  </a:outerShdw>
                </a:effectLst>
                <a:latin typeface="+mn-lt"/>
              </a:rPr>
              <a:t/>
            </a:r>
            <a:br>
              <a:rPr lang="en-US" sz="2400" dirty="0">
                <a:solidFill>
                  <a:srgbClr val="000000"/>
                </a:solidFill>
                <a:effectLst>
                  <a:outerShdw blurRad="38100" dist="38100" dir="2700000" algn="tl" rotWithShape="0">
                    <a:srgbClr val="000000">
                      <a:alpha val="43137"/>
                    </a:srgbClr>
                  </a:outerShdw>
                </a:effectLst>
                <a:latin typeface="+mn-lt"/>
              </a:rPr>
            </a:br>
            <a:endParaRPr lang="en-US" sz="2400" dirty="0">
              <a:solidFill>
                <a:srgbClr val="000000"/>
              </a:solidFill>
              <a:effectLst>
                <a:outerShdw blurRad="38100" dist="38100" dir="2700000" algn="tl" rotWithShape="0">
                  <a:srgbClr val="000000">
                    <a:alpha val="43137"/>
                  </a:srgbClr>
                </a:outerShdw>
              </a:effectLst>
              <a:latin typeface="+mn-lt"/>
            </a:endParaRPr>
          </a:p>
        </p:txBody>
      </p:sp>
      <p:sp>
        <p:nvSpPr>
          <p:cNvPr id="4" name="Text Placeholder 3">
            <a:extLst>
              <a:ext uri="{FF2B5EF4-FFF2-40B4-BE49-F238E27FC236}">
                <a16:creationId xmlns:a16="http://schemas.microsoft.com/office/drawing/2014/main" id="{A0DFF200-7A0A-4FF1-92EB-E7B5185DFC83}"/>
              </a:ext>
            </a:extLst>
          </p:cNvPr>
          <p:cNvSpPr>
            <a:spLocks noGrp="1"/>
          </p:cNvSpPr>
          <p:nvPr>
            <p:ph type="body" sz="half" idx="2"/>
          </p:nvPr>
        </p:nvSpPr>
        <p:spPr>
          <a:xfrm>
            <a:off x="4122549" y="1673817"/>
            <a:ext cx="4788975" cy="5147137"/>
          </a:xfrm>
        </p:spPr>
        <p:txBody>
          <a:bodyPr vert="horz" lIns="68580" tIns="34290" rIns="68580" bIns="34290" rtlCol="0" anchor="ctr">
            <a:normAutofit lnSpcReduction="10000"/>
          </a:bodyPr>
          <a:lstStyle/>
          <a:p>
            <a:pPr indent="-171450">
              <a:buFont typeface="Arial" panose="020B0604020202020204" pitchFamily="34" charset="0"/>
              <a:buChar char="•"/>
            </a:pPr>
            <a:r>
              <a:rPr lang="en-US" sz="1600" dirty="0">
                <a:solidFill>
                  <a:srgbClr val="000000"/>
                </a:solidFill>
              </a:rPr>
              <a:t>It is thought to spread primarily from person to person, mainly through respiratory droplets produced when an infected person coughs or sneezes. These droplets can land in the mouths or noses of people who are nearby or possibly be inhaled into the lungs. Spread is more likely when people are in close contact with one another (within about 6 feet). It may be possible that a person can get COVID-19 by touching a surface or object that has the virus on it and then touching their own mouth, nose, or possibly their eyes. This is not thought to be the main way the virus spreads, but we are still learning more about this virus.</a:t>
            </a:r>
          </a:p>
          <a:p>
            <a:pPr indent="-171450">
              <a:buFont typeface="Arial" panose="020B0604020202020204" pitchFamily="34" charset="0"/>
              <a:buChar char="•"/>
            </a:pPr>
            <a:endParaRPr lang="en-US" sz="1600" dirty="0">
              <a:solidFill>
                <a:srgbClr val="000000"/>
              </a:solidFill>
            </a:endParaRPr>
          </a:p>
          <a:p>
            <a:pPr indent="-171450">
              <a:buFont typeface="Arial" panose="020B0604020202020204" pitchFamily="34" charset="0"/>
              <a:buChar char="•"/>
            </a:pPr>
            <a:r>
              <a:rPr lang="en-US" sz="1600" dirty="0">
                <a:solidFill>
                  <a:srgbClr val="000000"/>
                </a:solidFill>
              </a:rPr>
              <a:t>The virus that causes COVID-19 is spreading very easily and sustainably between people. Information from the ongoing COVID-19 pandemic suggests that this virus is spreading more efficiently than influenza, but not as efficiently as measles, which is highly contagious.</a:t>
            </a:r>
          </a:p>
          <a:p>
            <a:pPr indent="-171450">
              <a:buFont typeface="Arial" panose="020B0604020202020204" pitchFamily="34" charset="0"/>
              <a:buChar char="•"/>
            </a:pPr>
            <a:endParaRPr lang="en-US" sz="1050" dirty="0">
              <a:solidFill>
                <a:srgbClr val="000000"/>
              </a:solidFill>
            </a:endParaRPr>
          </a:p>
        </p:txBody>
      </p:sp>
      <p:pic>
        <p:nvPicPr>
          <p:cNvPr id="11" name="Picture 6" descr="Corona virus - How does Corona Virus spread ? - YouTube">
            <a:extLst>
              <a:ext uri="{FF2B5EF4-FFF2-40B4-BE49-F238E27FC236}">
                <a16:creationId xmlns:a16="http://schemas.microsoft.com/office/drawing/2014/main" id="{6634592F-5B2E-4EDD-A378-B01884BECA4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16" r="14501" b="2"/>
          <a:stretch/>
        </p:blipFill>
        <p:spPr bwMode="auto">
          <a:xfrm>
            <a:off x="115471" y="2576418"/>
            <a:ext cx="3759105" cy="29254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DCA1567-F81E-4842-8708-E26C06774980}"/>
              </a:ext>
            </a:extLst>
          </p:cNvPr>
          <p:cNvSpPr/>
          <p:nvPr/>
        </p:nvSpPr>
        <p:spPr>
          <a:xfrm>
            <a:off x="2429301" y="0"/>
            <a:ext cx="3759105"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3698981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             </a:t>
            </a:r>
            <a:br>
              <a:rPr lang="en-US" dirty="0"/>
            </a:br>
            <a:r>
              <a:rPr lang="en-US" dirty="0"/>
              <a:t/>
            </a:r>
            <a:br>
              <a:rPr lang="en-US" dirty="0"/>
            </a:br>
            <a:r>
              <a:rPr lang="en-US" dirty="0"/>
              <a:t/>
            </a:r>
            <a:br>
              <a:rPr lang="en-US" dirty="0"/>
            </a:br>
            <a:endParaRPr lang="en-US" dirty="0"/>
          </a:p>
        </p:txBody>
      </p:sp>
      <p:sp>
        <p:nvSpPr>
          <p:cNvPr id="6" name="Content Placeholder 5"/>
          <p:cNvSpPr>
            <a:spLocks noGrp="1"/>
          </p:cNvSpPr>
          <p:nvPr>
            <p:ph idx="1"/>
          </p:nvPr>
        </p:nvSpPr>
        <p:spPr>
          <a:xfrm>
            <a:off x="4308528" y="1890793"/>
            <a:ext cx="4606871" cy="4680488"/>
          </a:xfrm>
        </p:spPr>
        <p:txBody>
          <a:bodyPr>
            <a:normAutofit/>
          </a:bodyPr>
          <a:lstStyle/>
          <a:p>
            <a:pPr marL="0" indent="0">
              <a:buNone/>
            </a:pPr>
            <a:r>
              <a:rPr lang="en-US" sz="1800" dirty="0"/>
              <a:t>The best way to prevent illness is to avoid being exposed to this virus.</a:t>
            </a:r>
            <a:r>
              <a:rPr lang="en-US" sz="1800" b="1" dirty="0"/>
              <a:t> </a:t>
            </a:r>
            <a:r>
              <a:rPr lang="en-US" sz="1800" dirty="0"/>
              <a:t>You can take steps to slow the spread.</a:t>
            </a:r>
          </a:p>
          <a:p>
            <a:pPr lvl="0"/>
            <a:r>
              <a:rPr lang="en-US" sz="1800" u="sng" dirty="0">
                <a:hlinkClick r:id="rId2"/>
              </a:rPr>
              <a:t>Maintain good social distance</a:t>
            </a:r>
            <a:r>
              <a:rPr lang="en-US" sz="1800" dirty="0"/>
              <a:t> (about 6 feet). This is very important in preventing the spread of COVID-19.</a:t>
            </a:r>
          </a:p>
          <a:p>
            <a:pPr lvl="0"/>
            <a:r>
              <a:rPr lang="en-US" sz="1800" u="sng" dirty="0">
                <a:hlinkClick r:id="rId3"/>
              </a:rPr>
              <a:t>Wash your hands</a:t>
            </a:r>
            <a:r>
              <a:rPr lang="en-US" sz="1800" dirty="0"/>
              <a:t> often with soap and water. If soap and water are not available, use a hand sanitizer that contains at least 60% alcohol.</a:t>
            </a:r>
          </a:p>
          <a:p>
            <a:pPr lvl="0"/>
            <a:r>
              <a:rPr lang="en-US" sz="1800" u="sng" dirty="0">
                <a:hlinkClick r:id="rId4"/>
              </a:rPr>
              <a:t>Routinely clean and disinfect</a:t>
            </a:r>
            <a:r>
              <a:rPr lang="en-US" sz="1800" dirty="0"/>
              <a:t> frequently touched surfaces.</a:t>
            </a:r>
          </a:p>
          <a:p>
            <a:r>
              <a:rPr lang="en-US" sz="1800" dirty="0"/>
              <a:t> </a:t>
            </a:r>
            <a:r>
              <a:rPr lang="en-US" sz="1800" u="sng" dirty="0">
                <a:solidFill>
                  <a:srgbClr val="0070C0"/>
                </a:solidFill>
              </a:rPr>
              <a:t>Self-quarantine / seek medical attention</a:t>
            </a:r>
            <a:r>
              <a:rPr lang="en-US" sz="1800" dirty="0">
                <a:solidFill>
                  <a:srgbClr val="0070C0"/>
                </a:solidFill>
              </a:rPr>
              <a:t> </a:t>
            </a:r>
            <a:r>
              <a:rPr lang="en-US" sz="1800" dirty="0"/>
              <a:t>if you feel sick or have symptoms.</a:t>
            </a:r>
          </a:p>
          <a:p>
            <a:pPr marL="0" indent="0">
              <a:buNone/>
            </a:pPr>
            <a:endParaRPr lang="en-US" sz="1800" dirty="0"/>
          </a:p>
          <a:p>
            <a:pPr lvl="0"/>
            <a:endParaRPr lang="en-US" sz="1800" dirty="0"/>
          </a:p>
          <a:p>
            <a:pPr marL="0" indent="0">
              <a:buNone/>
            </a:pPr>
            <a:endParaRPr lang="en-US" dirty="0"/>
          </a:p>
        </p:txBody>
      </p:sp>
      <p:sp>
        <p:nvSpPr>
          <p:cNvPr id="7" name="Text Placeholder 6"/>
          <p:cNvSpPr>
            <a:spLocks noGrp="1"/>
          </p:cNvSpPr>
          <p:nvPr>
            <p:ph type="body" sz="half" idx="2"/>
          </p:nvPr>
        </p:nvSpPr>
        <p:spPr>
          <a:xfrm>
            <a:off x="228600" y="2200759"/>
            <a:ext cx="3910404" cy="3218663"/>
          </a:xfrm>
        </p:spPr>
        <p:txBody>
          <a:bodyPr/>
          <a:lstStyle/>
          <a:p>
            <a:r>
              <a:rPr lang="en-US" sz="2100" b="1" dirty="0"/>
              <a:t>How to Protect Yourself &amp; Others</a:t>
            </a:r>
            <a:r>
              <a:rPr lang="en-US" dirty="0"/>
              <a:t/>
            </a:r>
            <a:br>
              <a:rPr lang="en-US" dirty="0"/>
            </a:b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 y="3745602"/>
            <a:ext cx="3910404" cy="2329733"/>
          </a:xfrm>
          <a:prstGeom prst="rect">
            <a:avLst/>
          </a:prstGeom>
        </p:spPr>
      </p:pic>
      <p:sp>
        <p:nvSpPr>
          <p:cNvPr id="2" name="Rectangle 1">
            <a:extLst>
              <a:ext uri="{FF2B5EF4-FFF2-40B4-BE49-F238E27FC236}">
                <a16:creationId xmlns:a16="http://schemas.microsoft.com/office/drawing/2014/main" id="{832707AE-32FD-48C7-8E53-3F04C197FF83}"/>
              </a:ext>
            </a:extLst>
          </p:cNvPr>
          <p:cNvSpPr/>
          <p:nvPr/>
        </p:nvSpPr>
        <p:spPr>
          <a:xfrm>
            <a:off x="3275463" y="0"/>
            <a:ext cx="2524836"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3787111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47972" y="2138982"/>
            <a:ext cx="4270240" cy="4168828"/>
          </a:xfrm>
        </p:spPr>
        <p:txBody>
          <a:bodyPr/>
          <a:lstStyle/>
          <a:p>
            <a:endParaRPr lang="en-US" dirty="0"/>
          </a:p>
        </p:txBody>
      </p:sp>
      <p:sp>
        <p:nvSpPr>
          <p:cNvPr id="3" name="Content Placeholder 2"/>
          <p:cNvSpPr>
            <a:spLocks noGrp="1"/>
          </p:cNvSpPr>
          <p:nvPr>
            <p:ph idx="1"/>
          </p:nvPr>
        </p:nvSpPr>
        <p:spPr>
          <a:xfrm>
            <a:off x="4518212" y="1627321"/>
            <a:ext cx="4439808" cy="5230679"/>
          </a:xfrm>
        </p:spPr>
        <p:txBody>
          <a:bodyPr>
            <a:normAutofit/>
          </a:bodyPr>
          <a:lstStyle/>
          <a:p>
            <a:endParaRPr lang="en-US" sz="1500" dirty="0"/>
          </a:p>
          <a:p>
            <a:r>
              <a:rPr lang="en-US" sz="1700" dirty="0"/>
              <a:t>In addition to </a:t>
            </a:r>
            <a:r>
              <a:rPr lang="en-US" sz="1700" u="sng" dirty="0">
                <a:hlinkClick r:id="rId2"/>
              </a:rPr>
              <a:t>everyday steps to prevent COVID-19</a:t>
            </a:r>
            <a:r>
              <a:rPr lang="en-US" sz="1700" dirty="0"/>
              <a:t>, keeping space between you and others is one of the best tools we have to avoid being exposed to this virus and slowing its spread locally and across the country and world.</a:t>
            </a:r>
          </a:p>
          <a:p>
            <a:pPr marL="0" indent="0">
              <a:buNone/>
            </a:pPr>
            <a:endParaRPr lang="en-US" sz="1700" dirty="0"/>
          </a:p>
          <a:p>
            <a:r>
              <a:rPr lang="en-US" sz="1700" dirty="0"/>
              <a:t>Limit close contact with others outside your household in indoor and outdoor spaces. Since people can spread the virus before they know they are sick, it is important to stay away from others when possible, even if you—or they—have no symptoms. Social distancing is especially important for </a:t>
            </a:r>
            <a:r>
              <a:rPr lang="en-US" sz="1700" u="sng" dirty="0">
                <a:hlinkClick r:id="rId3"/>
              </a:rPr>
              <a:t>people who are at higher risk</a:t>
            </a:r>
            <a:r>
              <a:rPr lang="en-US" sz="1700" u="sng" dirty="0"/>
              <a:t> </a:t>
            </a:r>
            <a:r>
              <a:rPr lang="en-US" sz="1700" dirty="0"/>
              <a:t>for severe illness from COVID-19.</a:t>
            </a: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72" y="2138982"/>
            <a:ext cx="4321339" cy="4168828"/>
          </a:xfrm>
          <a:prstGeom prst="rect">
            <a:avLst/>
          </a:prstGeom>
        </p:spPr>
      </p:pic>
      <p:sp>
        <p:nvSpPr>
          <p:cNvPr id="6" name="Rectangle 5">
            <a:extLst>
              <a:ext uri="{FF2B5EF4-FFF2-40B4-BE49-F238E27FC236}">
                <a16:creationId xmlns:a16="http://schemas.microsoft.com/office/drawing/2014/main" id="{DE2E9B44-C913-4938-B73E-8D75A5E23776}"/>
              </a:ext>
            </a:extLst>
          </p:cNvPr>
          <p:cNvSpPr/>
          <p:nvPr/>
        </p:nvSpPr>
        <p:spPr>
          <a:xfrm>
            <a:off x="3739487" y="0"/>
            <a:ext cx="1951629"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1720391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0803" y="2092271"/>
            <a:ext cx="2534118" cy="3099661"/>
          </a:xfrm>
        </p:spPr>
        <p:txBody>
          <a:bodyPr vert="horz" lIns="68580" tIns="34290" rIns="68580" bIns="34290" rtlCol="0" anchor="ctr">
            <a:normAutofit fontScale="90000"/>
            <a:scene3d>
              <a:camera prst="orthographicFront"/>
              <a:lightRig rig="soft" dir="t">
                <a:rot lat="0" lon="0" rev="16800000"/>
              </a:lightRig>
            </a:scene3d>
            <a:sp3d prstMaterial="softEdge">
              <a:bevelT w="38100" h="38100"/>
            </a:sp3d>
          </a:bodyPr>
          <a:lstStyle/>
          <a:p>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sz="3600" b="1" kern="1200" dirty="0">
                <a:solidFill>
                  <a:schemeClr val="tx1"/>
                </a:solidFill>
                <a:latin typeface="+mn-lt"/>
                <a:ea typeface="+mj-ea"/>
                <a:cs typeface="+mj-cs"/>
              </a:rPr>
              <a:t>What is social distancing</a:t>
            </a:r>
            <a:r>
              <a:rPr lang="en-US" sz="3600" b="1" kern="1200" dirty="0">
                <a:solidFill>
                  <a:schemeClr val="tx1"/>
                </a:solidFill>
                <a:latin typeface="+mj-lt"/>
                <a:ea typeface="+mj-ea"/>
                <a:cs typeface="+mj-cs"/>
              </a:rPr>
              <a:t>?</a:t>
            </a:r>
            <a:r>
              <a:rPr lang="en-US" b="1" kern="1200" dirty="0">
                <a:solidFill>
                  <a:srgbClr val="FFFFFF"/>
                </a:solidFill>
                <a:latin typeface="+mj-lt"/>
                <a:ea typeface="+mj-ea"/>
                <a:cs typeface="+mj-cs"/>
              </a:rPr>
              <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
            </a:r>
            <a:br>
              <a:rPr lang="en-US" b="1" kern="1200" dirty="0">
                <a:solidFill>
                  <a:srgbClr val="FFFFFF"/>
                </a:solidFill>
                <a:latin typeface="+mj-lt"/>
                <a:ea typeface="+mj-ea"/>
                <a:cs typeface="+mj-cs"/>
              </a:rPr>
            </a:br>
            <a:endParaRPr lang="en-US" b="1" kern="1200" dirty="0">
              <a:solidFill>
                <a:srgbClr val="FFFFFF"/>
              </a:solidFill>
              <a:latin typeface="+mj-lt"/>
              <a:ea typeface="+mj-ea"/>
              <a:cs typeface="+mj-cs"/>
            </a:endParaRPr>
          </a:p>
        </p:txBody>
      </p:sp>
      <p:sp>
        <p:nvSpPr>
          <p:cNvPr id="16" name="Rectangle 15"/>
          <p:cNvSpPr/>
          <p:nvPr/>
        </p:nvSpPr>
        <p:spPr>
          <a:xfrm>
            <a:off x="3146156" y="1534332"/>
            <a:ext cx="5727041" cy="2975673"/>
          </a:xfrm>
          <a:prstGeom prst="rect">
            <a:avLst/>
          </a:prstGeom>
        </p:spPr>
        <p:txBody>
          <a:bodyPr vert="horz" lIns="68580" tIns="34290" rIns="68580" bIns="34290" rtlCol="0" anchor="ctr">
            <a:normAutofit/>
          </a:bodyPr>
          <a:lstStyle/>
          <a:p>
            <a:pPr indent="-171450">
              <a:lnSpc>
                <a:spcPct val="90000"/>
              </a:lnSpc>
              <a:spcAft>
                <a:spcPts val="600"/>
              </a:spcAft>
              <a:buFont typeface="Arial" panose="020B0604020202020204" pitchFamily="34" charset="0"/>
              <a:buChar char="•"/>
            </a:pPr>
            <a:r>
              <a:rPr lang="en-US" dirty="0">
                <a:latin typeface="+mn-lt"/>
              </a:rPr>
              <a:t>Social distancing, also called “physical distancing,” means keeping space between yourself and other people outside of your home. To practice social or physical distancing:</a:t>
            </a:r>
          </a:p>
          <a:p>
            <a:pPr marL="257175" indent="-171450">
              <a:lnSpc>
                <a:spcPct val="90000"/>
              </a:lnSpc>
              <a:spcBef>
                <a:spcPts val="0"/>
              </a:spcBef>
              <a:spcAft>
                <a:spcPts val="600"/>
              </a:spcAft>
              <a:buSzPts val="1000"/>
              <a:buFont typeface="Arial" panose="020B0604020202020204" pitchFamily="34" charset="0"/>
              <a:buChar char="•"/>
              <a:tabLst>
                <a:tab pos="342900" algn="l"/>
              </a:tabLst>
            </a:pPr>
            <a:r>
              <a:rPr lang="en-US" dirty="0">
                <a:latin typeface="+mn-lt"/>
              </a:rPr>
              <a:t>Stay at least 6 feet (about 2 arms’ length) from other people</a:t>
            </a:r>
          </a:p>
          <a:p>
            <a:pPr marL="257175" indent="-171450">
              <a:lnSpc>
                <a:spcPct val="90000"/>
              </a:lnSpc>
              <a:spcBef>
                <a:spcPts val="0"/>
              </a:spcBef>
              <a:spcAft>
                <a:spcPts val="600"/>
              </a:spcAft>
              <a:buSzPts val="1000"/>
              <a:buFont typeface="Arial" panose="020B0604020202020204" pitchFamily="34" charset="0"/>
              <a:buChar char="•"/>
              <a:tabLst>
                <a:tab pos="342900" algn="l"/>
              </a:tabLst>
            </a:pPr>
            <a:r>
              <a:rPr lang="en-US" dirty="0">
                <a:latin typeface="+mn-lt"/>
              </a:rPr>
              <a:t>Do not gather in groups</a:t>
            </a:r>
          </a:p>
          <a:p>
            <a:pPr marL="257175" indent="-171450">
              <a:lnSpc>
                <a:spcPct val="90000"/>
              </a:lnSpc>
              <a:spcBef>
                <a:spcPts val="0"/>
              </a:spcBef>
              <a:spcAft>
                <a:spcPts val="600"/>
              </a:spcAft>
              <a:buSzPts val="1000"/>
              <a:buFont typeface="Arial" panose="020B0604020202020204" pitchFamily="34" charset="0"/>
              <a:buChar char="•"/>
              <a:tabLst>
                <a:tab pos="342900" algn="l"/>
              </a:tabLst>
            </a:pPr>
            <a:r>
              <a:rPr lang="en-US" dirty="0">
                <a:latin typeface="+mn-lt"/>
              </a:rPr>
              <a:t>Stay out of crowded places and avoid mass gatherings</a:t>
            </a:r>
          </a:p>
        </p:txBody>
      </p:sp>
      <p:pic>
        <p:nvPicPr>
          <p:cNvPr id="19" name="Content Placeholder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1590" y="4695986"/>
            <a:ext cx="5951607" cy="1841221"/>
          </a:xfrm>
          <a:prstGeom prst="rect">
            <a:avLst/>
          </a:prstGeom>
        </p:spPr>
      </p:pic>
      <p:sp>
        <p:nvSpPr>
          <p:cNvPr id="2" name="Rectangle 1">
            <a:extLst>
              <a:ext uri="{FF2B5EF4-FFF2-40B4-BE49-F238E27FC236}">
                <a16:creationId xmlns:a16="http://schemas.microsoft.com/office/drawing/2014/main" id="{614CC0E7-3B10-4DFF-A49B-DFF863F5EA3C}"/>
              </a:ext>
            </a:extLst>
          </p:cNvPr>
          <p:cNvSpPr/>
          <p:nvPr/>
        </p:nvSpPr>
        <p:spPr>
          <a:xfrm>
            <a:off x="3712191" y="0"/>
            <a:ext cx="2074460" cy="307777"/>
          </a:xfrm>
          <a:prstGeom prst="rect">
            <a:avLst/>
          </a:prstGeom>
        </p:spPr>
        <p:txBody>
          <a:bodyPr wrap="square">
            <a:spAutoFit/>
          </a:bodyPr>
          <a:lstStyle/>
          <a:p>
            <a:pPr algn="ctr"/>
            <a:r>
              <a:rPr lang="en-US" sz="1400" dirty="0">
                <a:solidFill>
                  <a:srgbClr val="00B050"/>
                </a:solidFill>
              </a:rPr>
              <a:t>UNCLASSIFIED</a:t>
            </a:r>
          </a:p>
        </p:txBody>
      </p:sp>
    </p:spTree>
    <p:extLst>
      <p:ext uri="{BB962C8B-B14F-4D97-AF65-F5344CB8AC3E}">
        <p14:creationId xmlns:p14="http://schemas.microsoft.com/office/powerpoint/2010/main" val="3368660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406FE-7E98-4D17-9E33-2CC75FE0EA07}"/>
              </a:ext>
            </a:extLst>
          </p:cNvPr>
          <p:cNvSpPr>
            <a:spLocks noGrp="1"/>
          </p:cNvSpPr>
          <p:nvPr>
            <p:ph idx="1"/>
          </p:nvPr>
        </p:nvSpPr>
        <p:spPr>
          <a:xfrm>
            <a:off x="4386020" y="1658319"/>
            <a:ext cx="4541003" cy="4925043"/>
          </a:xfrm>
        </p:spPr>
        <p:txBody>
          <a:bodyPr>
            <a:normAutofit fontScale="85000" lnSpcReduction="10000"/>
          </a:bodyPr>
          <a:lstStyle/>
          <a:p>
            <a:pPr lvl="0"/>
            <a:r>
              <a:rPr lang="en-US" sz="1800" dirty="0"/>
              <a:t>Follow guidance from authorities where you live and work.</a:t>
            </a:r>
          </a:p>
          <a:p>
            <a:pPr lvl="0"/>
            <a:r>
              <a:rPr lang="en-US" sz="1800" dirty="0"/>
              <a:t>If you need to shop for food or medicine at the grocery store or pharmacy, stay at least 6 feet away from others. Also consider other options:</a:t>
            </a:r>
          </a:p>
          <a:p>
            <a:pPr lvl="1"/>
            <a:r>
              <a:rPr lang="en-US" sz="1800" b="1" dirty="0"/>
              <a:t>Use mail-order for medications, if possible.</a:t>
            </a:r>
          </a:p>
          <a:p>
            <a:pPr lvl="1"/>
            <a:r>
              <a:rPr lang="en-US" sz="1800" b="1" dirty="0"/>
              <a:t>Consider a grocery delivery service.</a:t>
            </a:r>
            <a:endParaRPr lang="en-US" sz="1800" dirty="0"/>
          </a:p>
          <a:p>
            <a:pPr lvl="0"/>
            <a:r>
              <a:rPr lang="en-US" sz="1800" dirty="0"/>
              <a:t>Cover your mouth and nose with a cloth face covering when around others, including when you have to go out in public, for example to the grocery store.</a:t>
            </a:r>
          </a:p>
          <a:p>
            <a:pPr lvl="1"/>
            <a:r>
              <a:rPr lang="en-US" sz="1800" b="1" dirty="0"/>
              <a:t>Cloth face coverings should NOT be placed on children under age 2, anyone who has trouble breathing, or is unconscious, incapacitated, or otherwise unable to remove the mask without assistance.</a:t>
            </a:r>
          </a:p>
          <a:p>
            <a:pPr lvl="1"/>
            <a:r>
              <a:rPr lang="en-US" sz="1800" b="1" dirty="0"/>
              <a:t>Keep at least 6 feet between yourself and others, even when you wear a face covering.</a:t>
            </a:r>
          </a:p>
          <a:p>
            <a:endParaRPr lang="en-US" dirty="0"/>
          </a:p>
        </p:txBody>
      </p:sp>
      <p:sp>
        <p:nvSpPr>
          <p:cNvPr id="4" name="Slide Number Placeholder 3">
            <a:extLst>
              <a:ext uri="{FF2B5EF4-FFF2-40B4-BE49-F238E27FC236}">
                <a16:creationId xmlns:a16="http://schemas.microsoft.com/office/drawing/2014/main" id="{AD7D4CCA-FBF6-4143-B1C4-D3465DF2CA04}"/>
              </a:ext>
            </a:extLst>
          </p:cNvPr>
          <p:cNvSpPr>
            <a:spLocks noGrp="1"/>
          </p:cNvSpPr>
          <p:nvPr>
            <p:ph type="sldNum" sz="quarter" idx="12"/>
          </p:nvPr>
        </p:nvSpPr>
        <p:spPr/>
        <p:txBody>
          <a:bodyPr/>
          <a:lstStyle/>
          <a:p>
            <a:fld id="{01A44475-9E5A-41CA-83C1-EBF012408FEF}" type="slidenum">
              <a:rPr lang="en-US" altLang="en-US" smtClean="0"/>
              <a:pPr/>
              <a:t>8</a:t>
            </a:fld>
            <a:endParaRPr lang="en-US" altLang="en-US" dirty="0"/>
          </a:p>
        </p:txBody>
      </p:sp>
      <p:pic>
        <p:nvPicPr>
          <p:cNvPr id="6" name="Content Placeholder 14" descr="two people with masks on 6 feet apart">
            <a:extLst>
              <a:ext uri="{FF2B5EF4-FFF2-40B4-BE49-F238E27FC236}">
                <a16:creationId xmlns:a16="http://schemas.microsoft.com/office/drawing/2014/main" id="{C7765B7F-28DB-43A3-8DF5-BC21124AC6DB}"/>
              </a:ext>
            </a:extLst>
          </p:cNvPr>
          <p:cNvPicPr>
            <a:picLocks/>
          </p:cNvPicPr>
          <p:nvPr/>
        </p:nvPicPr>
        <p:blipFill rotWithShape="1">
          <a:blip r:embed="rId2">
            <a:extLst>
              <a:ext uri="{28A0092B-C50C-407E-A947-70E740481C1C}">
                <a14:useLocalDpi xmlns:a14="http://schemas.microsoft.com/office/drawing/2010/main" val="0"/>
              </a:ext>
            </a:extLst>
          </a:blip>
          <a:srcRect l="4165" r="3889" b="2"/>
          <a:stretch/>
        </p:blipFill>
        <p:spPr bwMode="auto">
          <a:xfrm>
            <a:off x="323557" y="2786810"/>
            <a:ext cx="4062463" cy="2963061"/>
          </a:xfrm>
          <a:prstGeom prst="rect">
            <a:avLst/>
          </a:prstGeom>
          <a:noFill/>
        </p:spPr>
      </p:pic>
      <p:sp>
        <p:nvSpPr>
          <p:cNvPr id="7" name="Rectangle 6">
            <a:extLst>
              <a:ext uri="{FF2B5EF4-FFF2-40B4-BE49-F238E27FC236}">
                <a16:creationId xmlns:a16="http://schemas.microsoft.com/office/drawing/2014/main" id="{F5AE0BBB-127B-4DCB-BB20-F7CC3F3F9110}"/>
              </a:ext>
            </a:extLst>
          </p:cNvPr>
          <p:cNvSpPr/>
          <p:nvPr/>
        </p:nvSpPr>
        <p:spPr>
          <a:xfrm>
            <a:off x="3889611" y="1"/>
            <a:ext cx="1978925" cy="307777"/>
          </a:xfrm>
          <a:prstGeom prst="rect">
            <a:avLst/>
          </a:prstGeom>
        </p:spPr>
        <p:txBody>
          <a:bodyPr wrap="square">
            <a:spAutoFit/>
          </a:bodyPr>
          <a:lstStyle/>
          <a:p>
            <a:pPr algn="ctr"/>
            <a:r>
              <a:rPr lang="en-US" sz="1400" dirty="0">
                <a:solidFill>
                  <a:srgbClr val="00B050"/>
                </a:solidFill>
              </a:rPr>
              <a:t>UNCLASSIFIED</a:t>
            </a:r>
          </a:p>
        </p:txBody>
      </p:sp>
      <p:sp>
        <p:nvSpPr>
          <p:cNvPr id="9" name="TextBox 8"/>
          <p:cNvSpPr txBox="1"/>
          <p:nvPr/>
        </p:nvSpPr>
        <p:spPr>
          <a:xfrm>
            <a:off x="2142836" y="665019"/>
            <a:ext cx="5477164" cy="461665"/>
          </a:xfrm>
          <a:prstGeom prst="rect">
            <a:avLst/>
          </a:prstGeom>
          <a:noFill/>
        </p:spPr>
        <p:txBody>
          <a:bodyPr wrap="square" rtlCol="0">
            <a:spAutoFit/>
          </a:bodyPr>
          <a:lstStyle/>
          <a:p>
            <a:r>
              <a:rPr lang="en-US" sz="2400" b="1" dirty="0" smtClean="0">
                <a:solidFill>
                  <a:schemeClr val="bg2"/>
                </a:solidFill>
                <a:effectLst>
                  <a:outerShdw blurRad="38100" dist="38100" dir="2700000" algn="tl">
                    <a:srgbClr val="000000">
                      <a:alpha val="43137"/>
                    </a:srgbClr>
                  </a:outerShdw>
                </a:effectLst>
                <a:latin typeface="+mn-lt"/>
              </a:rPr>
              <a:t>TIPS FOR SOCIAL DISTANCING</a:t>
            </a:r>
            <a:endParaRPr lang="en-US" sz="2400" b="1" dirty="0">
              <a:solidFill>
                <a:schemeClr val="bg2"/>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72214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7E66F1-DD1F-4268-9E9E-1EA3FA823C76}"/>
              </a:ext>
            </a:extLst>
          </p:cNvPr>
          <p:cNvSpPr>
            <a:spLocks noGrp="1"/>
          </p:cNvSpPr>
          <p:nvPr>
            <p:ph idx="1"/>
          </p:nvPr>
        </p:nvSpPr>
        <p:spPr>
          <a:xfrm>
            <a:off x="4014061" y="1642820"/>
            <a:ext cx="4866468" cy="4940542"/>
          </a:xfrm>
        </p:spPr>
        <p:txBody>
          <a:bodyPr>
            <a:normAutofit fontScale="70000" lnSpcReduction="20000"/>
          </a:bodyPr>
          <a:lstStyle/>
          <a:p>
            <a:r>
              <a:rPr lang="en-US" dirty="0"/>
              <a:t>Avoid gatherings of any size outside your household, such as a friend’s house, parks, restaurants, shops, or any other place. This advice applies to people of any age, including teens and younger adults. Children should not have in-person playdates while school is out.</a:t>
            </a:r>
          </a:p>
          <a:p>
            <a:pPr marL="0" indent="0">
              <a:buNone/>
            </a:pPr>
            <a:endParaRPr lang="en-US" dirty="0"/>
          </a:p>
          <a:p>
            <a:r>
              <a:rPr lang="en-US" dirty="0"/>
              <a:t>Work from home when possible. </a:t>
            </a:r>
          </a:p>
          <a:p>
            <a:endParaRPr lang="en-US" dirty="0"/>
          </a:p>
          <a:p>
            <a:pPr lvl="0"/>
            <a:r>
              <a:rPr lang="en-US" dirty="0"/>
              <a:t>Avoid using any kind of public transportation, ridesharing, or taxis, if possible.</a:t>
            </a:r>
          </a:p>
          <a:p>
            <a:pPr marL="0" lvl="0" indent="0">
              <a:buNone/>
            </a:pPr>
            <a:endParaRPr lang="en-US" dirty="0"/>
          </a:p>
          <a:p>
            <a:pPr lvl="0"/>
            <a:r>
              <a:rPr lang="en-US" dirty="0"/>
              <a:t>If you are a student or parent, talk to your school about options for digital/distance learning.</a:t>
            </a:r>
          </a:p>
          <a:p>
            <a:endParaRPr lang="en-US" dirty="0"/>
          </a:p>
          <a:p>
            <a:endParaRPr lang="en-US" dirty="0"/>
          </a:p>
        </p:txBody>
      </p:sp>
      <p:sp>
        <p:nvSpPr>
          <p:cNvPr id="4" name="Slide Number Placeholder 3">
            <a:extLst>
              <a:ext uri="{FF2B5EF4-FFF2-40B4-BE49-F238E27FC236}">
                <a16:creationId xmlns:a16="http://schemas.microsoft.com/office/drawing/2014/main" id="{BD78CCFA-52F5-42D3-82C2-4DF9BFE00EBC}"/>
              </a:ext>
            </a:extLst>
          </p:cNvPr>
          <p:cNvSpPr>
            <a:spLocks noGrp="1"/>
          </p:cNvSpPr>
          <p:nvPr>
            <p:ph type="sldNum" sz="quarter" idx="12"/>
          </p:nvPr>
        </p:nvSpPr>
        <p:spPr/>
        <p:txBody>
          <a:bodyPr/>
          <a:lstStyle/>
          <a:p>
            <a:fld id="{01A44475-9E5A-41CA-83C1-EBF012408FEF}" type="slidenum">
              <a:rPr lang="en-US" altLang="en-US" smtClean="0"/>
              <a:pPr/>
              <a:t>9</a:t>
            </a:fld>
            <a:endParaRPr lang="en-US" altLang="en-US" dirty="0"/>
          </a:p>
        </p:txBody>
      </p:sp>
      <p:pic>
        <p:nvPicPr>
          <p:cNvPr id="5" name="Picture 4">
            <a:extLst>
              <a:ext uri="{FF2B5EF4-FFF2-40B4-BE49-F238E27FC236}">
                <a16:creationId xmlns:a16="http://schemas.microsoft.com/office/drawing/2014/main" id="{A78E7136-8EB4-43B8-AFC5-212B62C920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18" r="7664"/>
          <a:stretch/>
        </p:blipFill>
        <p:spPr>
          <a:xfrm>
            <a:off x="263472" y="3097816"/>
            <a:ext cx="3874576" cy="2373085"/>
          </a:xfrm>
          <a:prstGeom prst="rect">
            <a:avLst/>
          </a:prstGeom>
        </p:spPr>
      </p:pic>
      <p:sp>
        <p:nvSpPr>
          <p:cNvPr id="6" name="Rectangle 5">
            <a:extLst>
              <a:ext uri="{FF2B5EF4-FFF2-40B4-BE49-F238E27FC236}">
                <a16:creationId xmlns:a16="http://schemas.microsoft.com/office/drawing/2014/main" id="{7DDDE2EC-E406-4673-8D88-49B9073E20F8}"/>
              </a:ext>
            </a:extLst>
          </p:cNvPr>
          <p:cNvSpPr/>
          <p:nvPr/>
        </p:nvSpPr>
        <p:spPr>
          <a:xfrm>
            <a:off x="3698543" y="0"/>
            <a:ext cx="2156347" cy="307777"/>
          </a:xfrm>
          <a:prstGeom prst="rect">
            <a:avLst/>
          </a:prstGeom>
        </p:spPr>
        <p:txBody>
          <a:bodyPr wrap="square">
            <a:spAutoFit/>
          </a:bodyPr>
          <a:lstStyle/>
          <a:p>
            <a:pPr algn="ctr"/>
            <a:r>
              <a:rPr lang="en-US" sz="1400" dirty="0">
                <a:solidFill>
                  <a:srgbClr val="00B050"/>
                </a:solidFill>
              </a:rPr>
              <a:t>UNCLASSIFIED</a:t>
            </a:r>
          </a:p>
        </p:txBody>
      </p:sp>
      <p:sp>
        <p:nvSpPr>
          <p:cNvPr id="8" name="TextBox 7"/>
          <p:cNvSpPr txBox="1"/>
          <p:nvPr/>
        </p:nvSpPr>
        <p:spPr>
          <a:xfrm>
            <a:off x="1828800" y="637309"/>
            <a:ext cx="5615709" cy="461665"/>
          </a:xfrm>
          <a:prstGeom prst="rect">
            <a:avLst/>
          </a:prstGeom>
          <a:noFill/>
        </p:spPr>
        <p:txBody>
          <a:bodyPr wrap="square" rtlCol="0">
            <a:spAutoFit/>
          </a:bodyPr>
          <a:lstStyle/>
          <a:p>
            <a:pPr algn="ctr"/>
            <a:r>
              <a:rPr lang="en-US" sz="2400" b="1" dirty="0" smtClean="0">
                <a:solidFill>
                  <a:schemeClr val="bg2"/>
                </a:solidFill>
                <a:effectLst>
                  <a:outerShdw blurRad="38100" dist="38100" dir="2700000" algn="tl">
                    <a:srgbClr val="000000">
                      <a:alpha val="43137"/>
                    </a:srgbClr>
                  </a:outerShdw>
                </a:effectLst>
                <a:latin typeface="+mn-lt"/>
              </a:rPr>
              <a:t>SOCIAL DISTANCING</a:t>
            </a:r>
            <a:endParaRPr lang="en-US" sz="2400" b="1" dirty="0">
              <a:solidFill>
                <a:schemeClr val="bg2"/>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48338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671b6171-2fbe-4468-b781-61edf5b39da8">
      <Terms xmlns="http://schemas.microsoft.com/office/infopath/2007/PartnerControls"/>
    </TaxKeywordTaxHTField>
    <Document_x0020_Type xmlns="7a65a52d-221d-4c5b-bac3-b7aa71606526">4</Document_x0020_Type>
    <TaxCatchAll xmlns="671b6171-2fbe-4468-b781-61edf5b39da8"/>
    <Archive xmlns="ce54c833-3597-47cb-83cb-303bc9797c59">false</Archive>
    <Folder xmlns="ce54c833-3597-47cb-83cb-303bc9797c59">ESC 2015-35</Folder>
    <Command xmlns="ce54c833-3597-47cb-83cb-303bc9797c59">;#CNRSW;#</Command>
    <Project xmlns="f60edba5-d8c9-4b07-b353-46857f85f4ba">147</Project>
    <Index xmlns="ce54c833-3597-47cb-83cb-303bc9797c59">NBSD</Index>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54B3DBCDB895748B80DA2FC0FA2E108" ma:contentTypeVersion="13" ma:contentTypeDescription="Create a new document." ma:contentTypeScope="" ma:versionID="08f8593a1947a40fc76befd3d6b8e27b">
  <xsd:schema xmlns:xsd="http://www.w3.org/2001/XMLSchema" xmlns:xs="http://www.w3.org/2001/XMLSchema" xmlns:p="http://schemas.microsoft.com/office/2006/metadata/properties" xmlns:ns2="7a65a52d-221d-4c5b-bac3-b7aa71606526" xmlns:ns3="f60edba5-d8c9-4b07-b353-46857f85f4ba" xmlns:ns4="ce54c833-3597-47cb-83cb-303bc9797c59" xmlns:ns5="671b6171-2fbe-4468-b781-61edf5b39da8" targetNamespace="http://schemas.microsoft.com/office/2006/metadata/properties" ma:root="true" ma:fieldsID="65c44d1f99bdcd80d450c552dc5470ab" ns2:_="" ns3:_="" ns4:_="" ns5:_="">
    <xsd:import namespace="7a65a52d-221d-4c5b-bac3-b7aa71606526"/>
    <xsd:import namespace="f60edba5-d8c9-4b07-b353-46857f85f4ba"/>
    <xsd:import namespace="ce54c833-3597-47cb-83cb-303bc9797c59"/>
    <xsd:import namespace="671b6171-2fbe-4468-b781-61edf5b39da8"/>
    <xsd:element name="properties">
      <xsd:complexType>
        <xsd:sequence>
          <xsd:element name="documentManagement">
            <xsd:complexType>
              <xsd:all>
                <xsd:element ref="ns2:Document_x0020_Type" minOccurs="0"/>
                <xsd:element ref="ns3:Project" minOccurs="0"/>
                <xsd:element ref="ns4:Folder" minOccurs="0"/>
                <xsd:element ref="ns4:Index" minOccurs="0"/>
                <xsd:element ref="ns4:Command" minOccurs="0"/>
                <xsd:element ref="ns4:Archive" minOccurs="0"/>
                <xsd:element ref="ns5:TaxKeywordTaxHTField"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5a52d-221d-4c5b-bac3-b7aa71606526" elementFormDefault="qualified">
    <xsd:import namespace="http://schemas.microsoft.com/office/2006/documentManagement/types"/>
    <xsd:import namespace="http://schemas.microsoft.com/office/infopath/2007/PartnerControls"/>
    <xsd:element name="Document_x0020_Type" ma:index="2" nillable="true" ma:displayName="Document Type" ma:list="{a0e4322e-fe0e-45f2-a2b5-63bddc892d89}" ma:internalName="Document_x0020_Type" ma:showField="Title" ma:web="bd16ed09-1ff4-4d66-95ac-b5884b20b9c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f60edba5-d8c9-4b07-b353-46857f85f4ba" elementFormDefault="qualified">
    <xsd:import namespace="http://schemas.microsoft.com/office/2006/documentManagement/types"/>
    <xsd:import namespace="http://schemas.microsoft.com/office/infopath/2007/PartnerControls"/>
    <xsd:element name="Project" ma:index="3" nillable="true" ma:displayName="Function" ma:list="{715dcfff-7f68-4f3e-8d11-3aea9d53e316}" ma:internalName="Project" ma:readOnly="false" ma:showField="Title" ma:web="bd16ed09-1ff4-4d66-95ac-b5884b20b9c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e54c833-3597-47cb-83cb-303bc9797c59" elementFormDefault="qualified">
    <xsd:import namespace="http://schemas.microsoft.com/office/2006/documentManagement/types"/>
    <xsd:import namespace="http://schemas.microsoft.com/office/infopath/2007/PartnerControls"/>
    <xsd:element name="Folder" ma:index="4" nillable="true" ma:displayName="Folder" ma:internalName="Folder">
      <xsd:simpleType>
        <xsd:restriction base="dms:Text">
          <xsd:maxLength value="255"/>
        </xsd:restriction>
      </xsd:simpleType>
    </xsd:element>
    <xsd:element name="Index" ma:index="5" nillable="true" ma:displayName="NCode" ma:format="Dropdown" ma:internalName="Index">
      <xsd:simpleType>
        <xsd:union memberTypes="dms:Text">
          <xsd:simpleType>
            <xsd:restriction base="dms:Choice">
              <xsd:enumeration value="N00"/>
              <xsd:enumeration value="N01"/>
              <xsd:enumeration value="N04"/>
              <xsd:enumeration value="N00E"/>
              <xsd:enumeration value="N00G"/>
              <xsd:enumeration value="N00J"/>
              <xsd:enumeration value="N00L"/>
              <xsd:enumeration value="N00P"/>
              <xsd:enumeration value="N00R"/>
              <xsd:enumeration value="N1"/>
              <xsd:enumeration value="N3"/>
              <xsd:enumeration value="N35"/>
              <xsd:enumeration value="N4"/>
              <xsd:enumeration value="N40"/>
              <xsd:enumeration value="N45"/>
              <xsd:enumeration value="N5"/>
              <xsd:enumeration value="N6"/>
              <xsd:enumeration value="N7"/>
              <xsd:enumeration value="N8"/>
              <xsd:enumeration value="N9"/>
              <xsd:enumeration value="NAFEC"/>
              <xsd:enumeration value="NASF"/>
              <xsd:enumeration value="NASL"/>
              <xsd:enumeration value="NAWSCL"/>
              <xsd:enumeration value="NBC"/>
              <xsd:enumeration value="NBPL"/>
              <xsd:enumeration value="NBSD"/>
              <xsd:enumeration value="NBVC"/>
              <xsd:enumeration value="NSAM"/>
              <xsd:enumeration value="NWSSB"/>
            </xsd:restriction>
          </xsd:simpleType>
        </xsd:union>
      </xsd:simpleType>
    </xsd:element>
    <xsd:element name="Command" ma:index="6" nillable="true" ma:displayName="Command" ma:format="Dropdown" ma:internalName="Command">
      <xsd:simpleType>
        <xsd:union memberTypes="dms:Text">
          <xsd:simpleType>
            <xsd:restriction base="dms:Choice">
              <xsd:enumeration value="CNRSW"/>
              <xsd:enumeration value="METRO"/>
              <xsd:enumeration value="BDWY"/>
              <xsd:enumeration value="NBC"/>
              <xsd:enumeration value="NBPL"/>
              <xsd:enumeration value="NBSD"/>
              <xsd:enumeration value="NAWSCL"/>
              <xsd:enumeration value="NAFEC"/>
              <xsd:enumeration value="NASF"/>
              <xsd:enumeration value="NASL"/>
              <xsd:enumeration value="NSAM"/>
              <xsd:enumeration value="NWSSB"/>
              <xsd:enumeration value="NBVC"/>
            </xsd:restriction>
          </xsd:simpleType>
        </xsd:union>
      </xsd:simpleType>
    </xsd:element>
    <xsd:element name="Archive" ma:index="7" nillable="true" ma:displayName="Archive" ma:default="0" ma:internalName="Arch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71b6171-2fbe-4468-b781-61edf5b39da8" elementFormDefault="qualified">
    <xsd:import namespace="http://schemas.microsoft.com/office/2006/documentManagement/types"/>
    <xsd:import namespace="http://schemas.microsoft.com/office/infopath/2007/PartnerControls"/>
    <xsd:element name="TaxKeywordTaxHTField" ma:index="16" nillable="true" ma:taxonomy="true" ma:internalName="TaxKeywordTaxHTField" ma:taxonomyFieldName="TaxKeyword" ma:displayName="Enterprise Keywords" ma:fieldId="{23f27201-bee3-471e-b2e7-b64fd8b7ca38}" ma:taxonomyMulti="true" ma:sspId="2d22a188-f37f-459f-8efb-50761d085407" ma:termSetId="00000000-0000-0000-0000-000000000000" ma:anchorId="00000000-0000-0000-0000-000000000000" ma:open="true" ma:isKeyword="true">
      <xsd:complexType>
        <xsd:sequence>
          <xsd:element ref="pc:Terms" minOccurs="0" maxOccurs="1"/>
        </xsd:sequence>
      </xsd:complexType>
    </xsd:element>
    <xsd:element name="TaxCatchAll" ma:index="17" nillable="true" ma:displayName="Taxonomy Catch All Column" ma:hidden="true" ma:list="{a3b3b70e-c84e-4507-80f3-77c8e24ea11b}" ma:internalName="TaxCatchAll" ma:showField="CatchAllData" ma:web="671b6171-2fbe-4468-b781-61edf5b39d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CA1B85-5923-4048-A12C-C07209BDECC7}">
  <ds:schemaRefs>
    <ds:schemaRef ds:uri="http://schemas.microsoft.com/sharepoint/v3/contenttype/forms"/>
  </ds:schemaRefs>
</ds:datastoreItem>
</file>

<file path=customXml/itemProps2.xml><?xml version="1.0" encoding="utf-8"?>
<ds:datastoreItem xmlns:ds="http://schemas.openxmlformats.org/officeDocument/2006/customXml" ds:itemID="{31E201C1-0357-44E7-A257-E00199FC0DB6}">
  <ds:schemaRefs>
    <ds:schemaRef ds:uri="http://schemas.openxmlformats.org/package/2006/metadata/core-properties"/>
    <ds:schemaRef ds:uri="671b6171-2fbe-4468-b781-61edf5b39da8"/>
    <ds:schemaRef ds:uri="http://purl.org/dc/elements/1.1/"/>
    <ds:schemaRef ds:uri="http://purl.org/dc/terms/"/>
    <ds:schemaRef ds:uri="ce54c833-3597-47cb-83cb-303bc9797c59"/>
    <ds:schemaRef ds:uri="http://schemas.microsoft.com/office/2006/documentManagement/types"/>
    <ds:schemaRef ds:uri="http://schemas.microsoft.com/office/infopath/2007/PartnerControls"/>
    <ds:schemaRef ds:uri="http://www.w3.org/XML/1998/namespace"/>
    <ds:schemaRef ds:uri="7a65a52d-221d-4c5b-bac3-b7aa71606526"/>
    <ds:schemaRef ds:uri="f60edba5-d8c9-4b07-b353-46857f85f4b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3FA2CFC-4ECE-4AC9-ABFD-43289C7134AE}">
  <ds:schemaRefs>
    <ds:schemaRef ds:uri="http://schemas.microsoft.com/office/2006/metadata/longProperties"/>
  </ds:schemaRefs>
</ds:datastoreItem>
</file>

<file path=customXml/itemProps4.xml><?xml version="1.0" encoding="utf-8"?>
<ds:datastoreItem xmlns:ds="http://schemas.openxmlformats.org/officeDocument/2006/customXml" ds:itemID="{A251C6DE-2F4C-49B8-B773-DB579A1C3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5a52d-221d-4c5b-bac3-b7aa71606526"/>
    <ds:schemaRef ds:uri="f60edba5-d8c9-4b07-b353-46857f85f4ba"/>
    <ds:schemaRef ds:uri="ce54c833-3597-47cb-83cb-303bc9797c59"/>
    <ds:schemaRef ds:uri="671b6171-2fbe-4468-b781-61edf5b39d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549146</TotalTime>
  <Words>2113</Words>
  <Application>Microsoft Office PowerPoint</Application>
  <PresentationFormat>On-screen Show (4:3)</PresentationFormat>
  <Paragraphs>169</Paragraphs>
  <Slides>21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Book Antiqua</vt:lpstr>
      <vt:lpstr>Calibri</vt:lpstr>
      <vt:lpstr>Courier New</vt:lpstr>
      <vt:lpstr>Lucida Sans</vt:lpstr>
      <vt:lpstr>Segoe UI</vt:lpstr>
      <vt:lpstr>Times New Roman</vt:lpstr>
      <vt:lpstr>Wingdings</vt:lpstr>
      <vt:lpstr>Wingdings 2</vt:lpstr>
      <vt:lpstr>Wingdings 3</vt:lpstr>
      <vt:lpstr>Apex</vt:lpstr>
      <vt:lpstr>NBSD COVID-19 </vt:lpstr>
      <vt:lpstr>INTRODUCTION</vt:lpstr>
      <vt:lpstr>PowerPoint Presentation</vt:lpstr>
      <vt:lpstr>HOW IT SPREADS </vt:lpstr>
      <vt:lpstr>                </vt:lpstr>
      <vt:lpstr>PowerPoint Presentation</vt:lpstr>
      <vt:lpstr>  What is social distancing?  </vt:lpstr>
      <vt:lpstr>PowerPoint Presentation</vt:lpstr>
      <vt:lpstr>PowerPoint Presentation</vt:lpstr>
      <vt:lpstr>FACE COVERING</vt:lpstr>
      <vt:lpstr> RESPIRATORS</vt:lpstr>
      <vt:lpstr>HANDWASHING  </vt:lpstr>
      <vt:lpstr>   WASHING HANDS CORRECTLY </vt:lpstr>
      <vt:lpstr>HAND SANITIZER </vt:lpstr>
      <vt:lpstr> Sanitizers can quickly reduce the number of germs on hands in many situations. However, </vt:lpstr>
      <vt:lpstr>   HOW TO CLEAN &amp; DISINFECT </vt:lpstr>
      <vt:lpstr>Returning to the New Reality</vt:lpstr>
      <vt:lpstr>  STEPS BACK TO A NEW REALITY    </vt:lpstr>
      <vt:lpstr>PowerPoint Presentation</vt:lpstr>
      <vt:lpstr>PowerPoint Presentation</vt:lpstr>
      <vt:lpstr>Stay Safe, Stay Healthy, &amp; Stay Strong</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christopher.e.haley</dc:creator>
  <cp:lastModifiedBy>Safety</cp:lastModifiedBy>
  <cp:revision>19682</cp:revision>
  <cp:lastPrinted>2020-03-17T23:32:43Z</cp:lastPrinted>
  <dcterms:created xsi:type="dcterms:W3CDTF">2010-03-26T16:45:02Z</dcterms:created>
  <dcterms:modified xsi:type="dcterms:W3CDTF">2020-05-19T14:42:24Z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78900.0000000000</vt:lpwstr>
  </property>
  <property fmtid="{D5CDD505-2E9C-101B-9397-08002B2CF9AE}" pid="4" name="Project2">
    <vt:lpwstr>ESC</vt:lpwstr>
  </property>
  <property fmtid="{D5CDD505-2E9C-101B-9397-08002B2CF9AE}" pid="5" name="Notes0">
    <vt:lpwstr/>
  </property>
  <property fmtid="{D5CDD505-2E9C-101B-9397-08002B2CF9AE}" pid="6" name="display_urn:schemas-microsoft-com:office:office#Editor">
    <vt:lpwstr>INCHAUREGUI, YOLANDA Z CIV</vt:lpwstr>
  </property>
  <property fmtid="{D5CDD505-2E9C-101B-9397-08002B2CF9AE}" pid="7" name="TemplateUrl">
    <vt:lpwstr/>
  </property>
  <property fmtid="{D5CDD505-2E9C-101B-9397-08002B2CF9AE}" pid="8" name="xd_ProgID">
    <vt:lpwstr/>
  </property>
  <property fmtid="{D5CDD505-2E9C-101B-9397-08002B2CF9AE}" pid="9" name="display_urn:schemas-microsoft-com:office:office#Author">
    <vt:lpwstr>INCHAUREGUI, YOLANDA Z CIV</vt:lpwstr>
  </property>
</Properties>
</file>